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4CD8B-F975-4843-8963-CE6FA9CD4EEA}" type="datetimeFigureOut">
              <a:rPr lang="es-ES" smtClean="0"/>
              <a:t>06/11/2016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811087-4290-42AB-AF8B-7F8839F129A4}"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19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184CD8B-F975-4843-8963-CE6FA9CD4EEA}" type="datetimeFigureOut">
              <a:rPr lang="es-ES" smtClean="0"/>
              <a:t>06/11/2016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262627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184CD8B-F975-4843-8963-CE6FA9CD4EEA}" type="datetimeFigureOut">
              <a:rPr lang="es-ES" smtClean="0"/>
              <a:t>06/11/2016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4003905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184CD8B-F975-4843-8963-CE6FA9CD4EEA}" type="datetimeFigureOut">
              <a:rPr lang="es-ES" smtClean="0"/>
              <a:t>06/11/2016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357459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184CD8B-F975-4843-8963-CE6FA9CD4EEA}" type="datetimeFigureOut">
              <a:rPr lang="es-ES" smtClean="0"/>
              <a:t>06/11/2016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811087-4290-42AB-AF8B-7F8839F129A4}"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26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184CD8B-F975-4843-8963-CE6FA9CD4EEA}" type="datetimeFigureOut">
              <a:rPr lang="es-ES" smtClean="0"/>
              <a:t>06/11/2016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202210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184CD8B-F975-4843-8963-CE6FA9CD4EEA}" type="datetimeFigureOut">
              <a:rPr lang="es-ES" smtClean="0"/>
              <a:t>06/11/2016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102620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184CD8B-F975-4843-8963-CE6FA9CD4EEA}" type="datetimeFigureOut">
              <a:rPr lang="es-ES" smtClean="0"/>
              <a:t>06/11/2016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117963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184CD8B-F975-4843-8963-CE6FA9CD4EEA}" type="datetimeFigureOut">
              <a:rPr lang="es-ES" smtClean="0"/>
              <a:t>06/11/2016</a:t>
            </a:fld>
            <a:endParaRPr lang="es-E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
          </a:p>
        </p:txBody>
      </p:sp>
      <p:sp>
        <p:nvSpPr>
          <p:cNvPr id="9" name="Slide Number Placeholder 8"/>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171234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184CD8B-F975-4843-8963-CE6FA9CD4EEA}" type="datetimeFigureOut">
              <a:rPr lang="es-ES" smtClean="0"/>
              <a:t>06/11/2016</a:t>
            </a:fld>
            <a:endParaRPr lang="es-E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E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F811087-4290-42AB-AF8B-7F8839F129A4}" type="slidenum">
              <a:rPr lang="es-ES" smtClean="0"/>
              <a:t>‹Nº›</a:t>
            </a:fld>
            <a:endParaRPr lang="es-ES"/>
          </a:p>
        </p:txBody>
      </p:sp>
    </p:spTree>
    <p:extLst>
      <p:ext uri="{BB962C8B-B14F-4D97-AF65-F5344CB8AC3E}">
        <p14:creationId xmlns:p14="http://schemas.microsoft.com/office/powerpoint/2010/main" val="383785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184CD8B-F975-4843-8963-CE6FA9CD4EEA}" type="datetimeFigureOut">
              <a:rPr lang="es-ES" smtClean="0"/>
              <a:t>06/11/2016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811087-4290-42AB-AF8B-7F8839F129A4}" type="slidenum">
              <a:rPr lang="es-ES" smtClean="0"/>
              <a:t>‹Nº›</a:t>
            </a:fld>
            <a:endParaRPr lang="es-ES"/>
          </a:p>
        </p:txBody>
      </p:sp>
    </p:spTree>
    <p:extLst>
      <p:ext uri="{BB962C8B-B14F-4D97-AF65-F5344CB8AC3E}">
        <p14:creationId xmlns:p14="http://schemas.microsoft.com/office/powerpoint/2010/main" val="370840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184CD8B-F975-4843-8963-CE6FA9CD4EEA}" type="datetimeFigureOut">
              <a:rPr lang="es-ES" smtClean="0"/>
              <a:t>06/11/2016</a:t>
            </a:fld>
            <a:endParaRPr lang="es-E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F811087-4290-42AB-AF8B-7F8839F129A4}"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90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207568" y="2204865"/>
            <a:ext cx="7772400" cy="1470025"/>
          </a:xfrm>
        </p:spPr>
        <p:txBody>
          <a:bodyPr>
            <a:noAutofit/>
          </a:bodyPr>
          <a:lstStyle/>
          <a:p>
            <a:pPr algn="r"/>
            <a:r>
              <a:rPr lang="es-MX" sz="6000" dirty="0" smtClean="0"/>
              <a:t>Seguridad de la conectividad </a:t>
            </a:r>
            <a:r>
              <a:rPr lang="es-MX" sz="6000" dirty="0" err="1" smtClean="0"/>
              <a:t>site</a:t>
            </a:r>
            <a:r>
              <a:rPr lang="es-MX" sz="6000" dirty="0" smtClean="0"/>
              <a:t>-to-</a:t>
            </a:r>
            <a:r>
              <a:rPr lang="es-MX" sz="6000" dirty="0" err="1" smtClean="0"/>
              <a:t>site</a:t>
            </a:r>
            <a:endParaRPr lang="es-MX" sz="6000" dirty="0"/>
          </a:p>
        </p:txBody>
      </p:sp>
      <p:sp>
        <p:nvSpPr>
          <p:cNvPr id="3" name="2 Subtítulo"/>
          <p:cNvSpPr>
            <a:spLocks noGrp="1"/>
          </p:cNvSpPr>
          <p:nvPr>
            <p:ph type="subTitle" idx="1"/>
          </p:nvPr>
        </p:nvSpPr>
        <p:spPr>
          <a:xfrm>
            <a:off x="3503712" y="4653136"/>
            <a:ext cx="6400800" cy="576064"/>
          </a:xfrm>
        </p:spPr>
        <p:txBody>
          <a:bodyPr>
            <a:normAutofit/>
          </a:bodyPr>
          <a:lstStyle/>
          <a:p>
            <a:pPr algn="r"/>
            <a:r>
              <a:rPr lang="es-MX" sz="2800" b="1" dirty="0" smtClean="0"/>
              <a:t>M.S.L. Ricardo Neri</a:t>
            </a:r>
            <a:endParaRPr lang="es-MX" sz="2800" b="1" dirty="0"/>
          </a:p>
        </p:txBody>
      </p:sp>
    </p:spTree>
    <p:extLst>
      <p:ext uri="{BB962C8B-B14F-4D97-AF65-F5344CB8AC3E}">
        <p14:creationId xmlns:p14="http://schemas.microsoft.com/office/powerpoint/2010/main" val="1543507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sz="3600" dirty="0"/>
              <a:t>Características del Túnel GRE</a:t>
            </a:r>
          </a:p>
        </p:txBody>
      </p:sp>
      <p:sp>
        <p:nvSpPr>
          <p:cNvPr id="3" name="2 Marcador de contenido"/>
          <p:cNvSpPr>
            <a:spLocks noGrp="1"/>
          </p:cNvSpPr>
          <p:nvPr>
            <p:ph idx="1"/>
          </p:nvPr>
        </p:nvSpPr>
        <p:spPr>
          <a:xfrm>
            <a:off x="1081500" y="2367024"/>
            <a:ext cx="10074180" cy="3600400"/>
          </a:xfrm>
        </p:spPr>
        <p:txBody>
          <a:bodyPr>
            <a:normAutofit/>
          </a:bodyPr>
          <a:lstStyle/>
          <a:p>
            <a:pPr algn="just"/>
            <a:r>
              <a:rPr lang="es-MX" sz="1800" dirty="0"/>
              <a:t>GRE se define como un estándar IETF (RFC 2784).</a:t>
            </a:r>
          </a:p>
          <a:p>
            <a:pPr algn="just"/>
            <a:r>
              <a:rPr lang="es-MX" sz="1800" dirty="0"/>
              <a:t>En el encabezado IP externo, se utiliza el número 47 en el campo de protocolo para indicar que lo que sigue es un encabezado GRE.</a:t>
            </a:r>
          </a:p>
          <a:p>
            <a:pPr algn="just"/>
            <a:r>
              <a:rPr lang="es-MX" sz="1800" dirty="0"/>
              <a:t>La encapsulación de GRE utiliza un campo de tipo de protocolo en el encabezado GRE para admitir la encapsulación de cualquier protocolo de capa 3 del modelo OSI. Los tipos de protocolo se definen en RFC 1700 como “</a:t>
            </a:r>
            <a:r>
              <a:rPr lang="es-MX" sz="1800" dirty="0" err="1"/>
              <a:t>EtherTypes</a:t>
            </a:r>
            <a:r>
              <a:rPr lang="es-MX" sz="1800" dirty="0"/>
              <a:t>”.</a:t>
            </a:r>
          </a:p>
          <a:p>
            <a:pPr algn="just"/>
            <a:r>
              <a:rPr lang="es-MX" sz="1800" dirty="0"/>
              <a:t>GRE en sí misma no tiene estado; de manera predeterminada, no incluye ningún mecanismo de control de flujo.</a:t>
            </a:r>
          </a:p>
          <a:p>
            <a:pPr algn="just"/>
            <a:r>
              <a:rPr lang="es-MX" sz="1800" dirty="0"/>
              <a:t>GRE no incluye ningún mecanismo de seguridad sólido para proteger su contenido.</a:t>
            </a:r>
          </a:p>
        </p:txBody>
      </p:sp>
    </p:spTree>
    <p:extLst>
      <p:ext uri="{BB962C8B-B14F-4D97-AF65-F5344CB8AC3E}">
        <p14:creationId xmlns:p14="http://schemas.microsoft.com/office/powerpoint/2010/main" val="943680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sz="3600" dirty="0"/>
              <a:t>Configuración de Túnel GRE</a:t>
            </a:r>
          </a:p>
        </p:txBody>
      </p:sp>
      <p:sp>
        <p:nvSpPr>
          <p:cNvPr id="4" name="3 Marcador de contenido"/>
          <p:cNvSpPr>
            <a:spLocks noGrp="1"/>
          </p:cNvSpPr>
          <p:nvPr>
            <p:ph idx="1"/>
          </p:nvPr>
        </p:nvSpPr>
        <p:spPr>
          <a:xfrm>
            <a:off x="1288444" y="4365104"/>
            <a:ext cx="9676072" cy="2304256"/>
          </a:xfrm>
        </p:spPr>
        <p:txBody>
          <a:bodyPr>
            <a:normAutofit/>
          </a:bodyPr>
          <a:lstStyle/>
          <a:p>
            <a:pPr algn="just"/>
            <a:r>
              <a:rPr lang="es-MX" sz="1500" b="1" dirty="0"/>
              <a:t>Paso 1. </a:t>
            </a:r>
            <a:r>
              <a:rPr lang="es-MX" sz="1500" dirty="0"/>
              <a:t>Cree una interfaz de túnel con el comando </a:t>
            </a:r>
            <a:r>
              <a:rPr lang="es-MX" sz="1500" b="1" dirty="0"/>
              <a:t>interface </a:t>
            </a:r>
            <a:r>
              <a:rPr lang="es-MX" sz="1500" b="1" dirty="0" err="1"/>
              <a:t>tunnel</a:t>
            </a:r>
            <a:r>
              <a:rPr lang="es-MX" sz="1500" b="1" dirty="0"/>
              <a:t> </a:t>
            </a:r>
            <a:r>
              <a:rPr lang="es-MX" sz="1500" b="1" dirty="0" err="1"/>
              <a:t>number</a:t>
            </a:r>
            <a:r>
              <a:rPr lang="es-MX" sz="1500" dirty="0"/>
              <a:t>.</a:t>
            </a:r>
          </a:p>
          <a:p>
            <a:pPr algn="just"/>
            <a:r>
              <a:rPr lang="es-MX" sz="1500" b="1" dirty="0"/>
              <a:t>Paso 2. </a:t>
            </a:r>
            <a:r>
              <a:rPr lang="es-MX" sz="1500" dirty="0"/>
              <a:t>Especifique la dirección IP de origen del túnel.</a:t>
            </a:r>
          </a:p>
          <a:p>
            <a:pPr algn="just"/>
            <a:r>
              <a:rPr lang="es-MX" sz="1500" b="1" dirty="0"/>
              <a:t>Paso 3. </a:t>
            </a:r>
            <a:r>
              <a:rPr lang="es-MX" sz="1500" dirty="0"/>
              <a:t>Especifique la dirección IP de destino del túnel.</a:t>
            </a:r>
          </a:p>
          <a:p>
            <a:pPr algn="just"/>
            <a:r>
              <a:rPr lang="es-MX" sz="1500" b="1" dirty="0"/>
              <a:t>Paso 4. </a:t>
            </a:r>
            <a:r>
              <a:rPr lang="es-MX" sz="1500" dirty="0"/>
              <a:t>Configure una dirección IP para la interfaz de túnel.</a:t>
            </a:r>
          </a:p>
          <a:p>
            <a:pPr algn="just"/>
            <a:r>
              <a:rPr lang="es-MX" sz="1500" b="1" dirty="0"/>
              <a:t>Paso 5. </a:t>
            </a:r>
            <a:r>
              <a:rPr lang="es-MX" sz="1500" dirty="0"/>
              <a:t>(Optativo) Especifique el modo de túnel GRE como modo de interfaz de túnel. El modo de túnel GRE es el modo predeterminado de interfaz de túnel para el software IOS de Cisco.</a:t>
            </a:r>
          </a:p>
          <a:p>
            <a:pPr algn="just"/>
            <a:endParaRPr lang="es-MX" sz="15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703" t="34918" r="12812" b="45157"/>
          <a:stretch/>
        </p:blipFill>
        <p:spPr bwMode="auto">
          <a:xfrm>
            <a:off x="3009618" y="1971112"/>
            <a:ext cx="645728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115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sz="3600" dirty="0"/>
              <a:t>Configuración de Túnel GRE</a:t>
            </a:r>
          </a:p>
        </p:txBody>
      </p:sp>
      <p:sp>
        <p:nvSpPr>
          <p:cNvPr id="5" name="4 Marcador de contenido"/>
          <p:cNvSpPr>
            <a:spLocks noGrp="1"/>
          </p:cNvSpPr>
          <p:nvPr>
            <p:ph idx="1"/>
          </p:nvPr>
        </p:nvSpPr>
        <p:spPr>
          <a:xfrm>
            <a:off x="6685932" y="3025778"/>
            <a:ext cx="4583083" cy="1275767"/>
          </a:xfrm>
        </p:spPr>
        <p:txBody>
          <a:bodyPr>
            <a:noAutofit/>
          </a:bodyPr>
          <a:lstStyle/>
          <a:p>
            <a:pPr marL="0" indent="0">
              <a:buNone/>
            </a:pPr>
            <a:r>
              <a:rPr lang="es-MX" sz="1500" b="1" dirty="0"/>
              <a:t>Nota: Con base en el ejemplo, configurar en R2</a:t>
            </a:r>
          </a:p>
          <a:p>
            <a:pPr marL="0" indent="0">
              <a:buNone/>
            </a:pPr>
            <a:r>
              <a:rPr lang="es-MX" sz="1500" b="1" dirty="0"/>
              <a:t>Verificar el túnel con el comando: show interface </a:t>
            </a:r>
            <a:r>
              <a:rPr lang="es-MX" sz="1500" b="1" dirty="0" err="1"/>
              <a:t>tunnel</a:t>
            </a:r>
            <a:endParaRPr lang="es-MX" sz="1500" b="1"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067" t="34109" r="12966" b="19404"/>
          <a:stretch/>
        </p:blipFill>
        <p:spPr bwMode="auto">
          <a:xfrm>
            <a:off x="462426" y="1891907"/>
            <a:ext cx="5759508" cy="443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238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err="1" smtClean="0"/>
              <a:t>IPsec</a:t>
            </a:r>
            <a:endParaRPr lang="es-MX" dirty="0"/>
          </a:p>
        </p:txBody>
      </p:sp>
      <p:sp>
        <p:nvSpPr>
          <p:cNvPr id="3" name="2 Marcador de contenido"/>
          <p:cNvSpPr>
            <a:spLocks noGrp="1"/>
          </p:cNvSpPr>
          <p:nvPr>
            <p:ph idx="1"/>
          </p:nvPr>
        </p:nvSpPr>
        <p:spPr>
          <a:xfrm>
            <a:off x="292744" y="2037513"/>
            <a:ext cx="5103503" cy="4144346"/>
          </a:xfrm>
        </p:spPr>
        <p:txBody>
          <a:bodyPr>
            <a:normAutofit/>
          </a:bodyPr>
          <a:lstStyle/>
          <a:p>
            <a:pPr marL="0" indent="0" algn="just">
              <a:buNone/>
            </a:pPr>
            <a:r>
              <a:rPr lang="es-MX" sz="1500" dirty="0"/>
              <a:t>Con una </a:t>
            </a:r>
            <a:r>
              <a:rPr lang="es-MX" sz="1500" b="1" dirty="0">
                <a:effectLst>
                  <a:outerShdw blurRad="38100" dist="38100" dir="2700000" algn="tl">
                    <a:srgbClr val="000000">
                      <a:alpha val="43137"/>
                    </a:srgbClr>
                  </a:outerShdw>
                </a:effectLst>
              </a:rPr>
              <a:t>VPN con </a:t>
            </a:r>
            <a:r>
              <a:rPr lang="es-MX" sz="1500" b="1" dirty="0" err="1">
                <a:effectLst>
                  <a:outerShdw blurRad="38100" dist="38100" dir="2700000" algn="tl">
                    <a:srgbClr val="000000">
                      <a:alpha val="43137"/>
                    </a:srgbClr>
                  </a:outerShdw>
                </a:effectLst>
              </a:rPr>
              <a:t>IPsec</a:t>
            </a:r>
            <a:r>
              <a:rPr lang="es-MX" sz="1500" dirty="0"/>
              <a:t>, </a:t>
            </a:r>
            <a:r>
              <a:rPr lang="es-MX" sz="1500" dirty="0">
                <a:effectLst>
                  <a:outerShdw blurRad="38100" dist="38100" dir="2700000" algn="tl">
                    <a:srgbClr val="000000">
                      <a:alpha val="43137"/>
                    </a:srgbClr>
                  </a:outerShdw>
                </a:effectLst>
              </a:rPr>
              <a:t>la información de una red privada se transporta de manera segura a través de una red pública</a:t>
            </a:r>
            <a:r>
              <a:rPr lang="es-MX" sz="1500" dirty="0"/>
              <a:t>. Esto forma una red virtual en lugar de usar una conexión dedicada de capa 2.</a:t>
            </a:r>
          </a:p>
          <a:p>
            <a:pPr marL="0" indent="0" algn="just">
              <a:buNone/>
            </a:pPr>
            <a:r>
              <a:rPr lang="es-MX" sz="1500" dirty="0"/>
              <a:t>Las características de </a:t>
            </a:r>
            <a:r>
              <a:rPr lang="es-MX" sz="1500" dirty="0" err="1"/>
              <a:t>IPsec</a:t>
            </a:r>
            <a:r>
              <a:rPr lang="es-MX" sz="1500" dirty="0"/>
              <a:t> se pueden resumir de la siguiente manera:</a:t>
            </a:r>
          </a:p>
          <a:p>
            <a:pPr algn="just"/>
            <a:r>
              <a:rPr lang="es-MX" sz="1500" dirty="0" err="1"/>
              <a:t>IPsec</a:t>
            </a:r>
            <a:r>
              <a:rPr lang="es-MX" sz="1500" dirty="0"/>
              <a:t> es un marco de estándares abiertos que no depende de algoritmos.</a:t>
            </a:r>
          </a:p>
          <a:p>
            <a:pPr algn="just"/>
            <a:r>
              <a:rPr lang="es-MX" sz="1500" dirty="0" err="1"/>
              <a:t>IPsec</a:t>
            </a:r>
            <a:r>
              <a:rPr lang="es-MX" sz="1500" dirty="0"/>
              <a:t> </a:t>
            </a:r>
            <a:r>
              <a:rPr lang="es-MX" sz="1500" dirty="0">
                <a:effectLst>
                  <a:outerShdw blurRad="38100" dist="38100" dir="2700000" algn="tl">
                    <a:srgbClr val="000000">
                      <a:alpha val="43137"/>
                    </a:srgbClr>
                  </a:outerShdw>
                </a:effectLst>
              </a:rPr>
              <a:t>proporciona confidencialidad e integridad de datos, y autenticación del origen</a:t>
            </a:r>
            <a:r>
              <a:rPr lang="es-MX" sz="1500" dirty="0"/>
              <a:t>.</a:t>
            </a:r>
          </a:p>
          <a:p>
            <a:pPr algn="just"/>
            <a:r>
              <a:rPr lang="es-MX" sz="1500" dirty="0" err="1"/>
              <a:t>IPsec</a:t>
            </a:r>
            <a:r>
              <a:rPr lang="es-MX" sz="1500" dirty="0"/>
              <a:t> funciona en la capa de red, por lo que protege y autentica paquetes IP.</a:t>
            </a:r>
          </a:p>
          <a:p>
            <a:pPr algn="just"/>
            <a:endParaRPr lang="es-MX" sz="150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183" t="34974" r="9748" b="17358"/>
          <a:stretch/>
        </p:blipFill>
        <p:spPr bwMode="auto">
          <a:xfrm>
            <a:off x="6081834" y="2037512"/>
            <a:ext cx="5964080" cy="431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964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Servicios de </a:t>
            </a:r>
            <a:r>
              <a:rPr lang="es-MX" dirty="0" err="1" smtClean="0"/>
              <a:t>IPsec</a:t>
            </a:r>
            <a:endParaRPr lang="es-MX" dirty="0"/>
          </a:p>
        </p:txBody>
      </p:sp>
      <p:sp>
        <p:nvSpPr>
          <p:cNvPr id="3" name="2 Marcador de contenido"/>
          <p:cNvSpPr>
            <a:spLocks noGrp="1"/>
          </p:cNvSpPr>
          <p:nvPr>
            <p:ph idx="1"/>
          </p:nvPr>
        </p:nvSpPr>
        <p:spPr>
          <a:xfrm>
            <a:off x="731194" y="1937325"/>
            <a:ext cx="10653729" cy="4353347"/>
          </a:xfrm>
        </p:spPr>
        <p:txBody>
          <a:bodyPr>
            <a:noAutofit/>
          </a:bodyPr>
          <a:lstStyle/>
          <a:p>
            <a:pPr algn="just"/>
            <a:r>
              <a:rPr lang="es-MX" sz="1800" b="1" dirty="0"/>
              <a:t>Confidencialidad (cifrado):</a:t>
            </a:r>
            <a:r>
              <a:rPr lang="es-MX" sz="1800" dirty="0"/>
              <a:t> en una implementación de VPN, los datos privados se transfieren a través de una red pública. Por este motivo, la confidencialidad de los datos es fundamental. Esto se puede lograr mediante el cifrado de los datos antes de transmitirlos a través de la red. Este es el proceso de tomar todos los datos que una computadora envía a otra y codificarlos de una manera que solo la otra computadora pueda decodificar. </a:t>
            </a:r>
          </a:p>
          <a:p>
            <a:pPr algn="just"/>
            <a:endParaRPr lang="es-MX" sz="1800" dirty="0"/>
          </a:p>
          <a:p>
            <a:pPr algn="just"/>
            <a:r>
              <a:rPr lang="es-MX" sz="1800" b="1" dirty="0"/>
              <a:t>Integridad de datos:</a:t>
            </a:r>
            <a:r>
              <a:rPr lang="es-MX" sz="1800" dirty="0"/>
              <a:t> el receptor puede verificar que los datos se hayan transmitido a través de Internet sin sufrir ningún tipo de modificaciones ni alteraciones. </a:t>
            </a:r>
          </a:p>
          <a:p>
            <a:pPr algn="just"/>
            <a:endParaRPr lang="es-MX" sz="1800" dirty="0"/>
          </a:p>
          <a:p>
            <a:pPr algn="just"/>
            <a:r>
              <a:rPr lang="es-MX" sz="1800" b="1" dirty="0"/>
              <a:t>Autenticación:</a:t>
            </a:r>
            <a:r>
              <a:rPr lang="es-MX" sz="1800" dirty="0"/>
              <a:t> verifica la identidad del origen de los datos que se envían. </a:t>
            </a:r>
          </a:p>
          <a:p>
            <a:pPr algn="just"/>
            <a:endParaRPr lang="es-MX" sz="1800" dirty="0"/>
          </a:p>
          <a:p>
            <a:pPr algn="just"/>
            <a:r>
              <a:rPr lang="es-MX" sz="1800" b="1" dirty="0"/>
              <a:t>Protección </a:t>
            </a:r>
            <a:r>
              <a:rPr lang="es-MX" sz="1800" b="1" dirty="0" err="1"/>
              <a:t>antirreproducción</a:t>
            </a:r>
            <a:r>
              <a:rPr lang="es-MX" sz="1800" b="1" dirty="0"/>
              <a:t>:</a:t>
            </a:r>
            <a:r>
              <a:rPr lang="es-MX" sz="1800" dirty="0"/>
              <a:t> es la capacidad de detectar y rechazar los paquetes reproducidos, y ayuda a prevenir la suplantación de identidad. La protección </a:t>
            </a:r>
            <a:r>
              <a:rPr lang="es-MX" sz="1800" dirty="0" err="1"/>
              <a:t>antirreproducción</a:t>
            </a:r>
            <a:r>
              <a:rPr lang="es-MX" sz="1800" dirty="0"/>
              <a:t> verifica que cada paquete sea único y no esté duplicado. </a:t>
            </a:r>
          </a:p>
        </p:txBody>
      </p:sp>
    </p:spTree>
    <p:extLst>
      <p:ext uri="{BB962C8B-B14F-4D97-AF65-F5344CB8AC3E}">
        <p14:creationId xmlns:p14="http://schemas.microsoft.com/office/powerpoint/2010/main" val="381573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Confidencialidad </a:t>
            </a:r>
            <a:r>
              <a:rPr lang="es-MX" dirty="0" err="1" smtClean="0"/>
              <a:t>IPsec</a:t>
            </a:r>
            <a:endParaRPr lang="es-MX"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843" t="34504" r="5327" b="14421"/>
          <a:stretch/>
        </p:blipFill>
        <p:spPr bwMode="auto">
          <a:xfrm>
            <a:off x="2099086" y="1763118"/>
            <a:ext cx="7563943" cy="507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8606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Tipos de cifrado</a:t>
            </a:r>
            <a:endParaRPr lang="es-MX" dirty="0"/>
          </a:p>
        </p:txBody>
      </p:sp>
      <p:sp>
        <p:nvSpPr>
          <p:cNvPr id="3" name="2 Marcador de contenido"/>
          <p:cNvSpPr>
            <a:spLocks noGrp="1"/>
          </p:cNvSpPr>
          <p:nvPr>
            <p:ph idx="1"/>
          </p:nvPr>
        </p:nvSpPr>
        <p:spPr>
          <a:xfrm>
            <a:off x="955611" y="1807097"/>
            <a:ext cx="10352039" cy="1760351"/>
          </a:xfrm>
        </p:spPr>
        <p:txBody>
          <a:bodyPr>
            <a:noAutofit/>
          </a:bodyPr>
          <a:lstStyle/>
          <a:p>
            <a:pPr marL="0" indent="0" algn="just">
              <a:buNone/>
            </a:pPr>
            <a:r>
              <a:rPr lang="es-MX" sz="1800" b="1" dirty="0"/>
              <a:t>Cifrado simétrico</a:t>
            </a:r>
          </a:p>
          <a:p>
            <a:pPr marL="0" indent="0" algn="just">
              <a:buNone/>
            </a:pPr>
            <a:r>
              <a:rPr lang="es-MX" sz="1800" dirty="0"/>
              <a:t>Los algoritmos de cifrado, como </a:t>
            </a:r>
            <a:r>
              <a:rPr lang="es-MX" sz="1800" b="1" dirty="0">
                <a:effectLst>
                  <a:outerShdw blurRad="38100" dist="38100" dir="2700000" algn="tl">
                    <a:srgbClr val="000000">
                      <a:alpha val="43137"/>
                    </a:srgbClr>
                  </a:outerShdw>
                </a:effectLst>
              </a:rPr>
              <a:t>AES</a:t>
            </a:r>
            <a:r>
              <a:rPr lang="es-MX" sz="1800" dirty="0"/>
              <a:t>, requieren una </a:t>
            </a:r>
            <a:r>
              <a:rPr lang="es-MX" sz="1800" dirty="0">
                <a:solidFill>
                  <a:srgbClr val="0070C0"/>
                </a:solidFill>
                <a:effectLst>
                  <a:outerShdw blurRad="38100" dist="38100" dir="2700000" algn="tl">
                    <a:srgbClr val="000000">
                      <a:alpha val="43137"/>
                    </a:srgbClr>
                  </a:outerShdw>
                </a:effectLst>
              </a:rPr>
              <a:t>clave secreta compartida para el cifrado y el descifrado</a:t>
            </a:r>
            <a:r>
              <a:rPr lang="es-MX" sz="1800" dirty="0"/>
              <a:t>. </a:t>
            </a:r>
            <a:r>
              <a:rPr lang="es-MX" sz="1800" dirty="0">
                <a:effectLst>
                  <a:outerShdw blurRad="38100" dist="38100" dir="2700000" algn="tl">
                    <a:srgbClr val="000000">
                      <a:alpha val="43137"/>
                    </a:srgbClr>
                  </a:outerShdw>
                </a:effectLst>
              </a:rPr>
              <a:t>Cada uno de los dos dispositivos de red debe conocer la clave para decodificar la información</a:t>
            </a:r>
            <a:r>
              <a:rPr lang="es-MX" sz="1800" dirty="0"/>
              <a:t>. Con el cifrado de clave simétrica, también denominado “cifrado de la clave secreta”, </a:t>
            </a:r>
            <a:r>
              <a:rPr lang="es-MX" sz="1800" dirty="0">
                <a:effectLst>
                  <a:outerShdw blurRad="38100" dist="38100" dir="2700000" algn="tl">
                    <a:srgbClr val="000000">
                      <a:alpha val="43137"/>
                    </a:srgbClr>
                  </a:outerShdw>
                </a:effectLst>
              </a:rPr>
              <a:t>cada dispositivo cifra la información antes de enviarla </a:t>
            </a:r>
            <a:r>
              <a:rPr lang="es-MX" sz="1800" dirty="0"/>
              <a:t>a través de la red al otro dispositivo. El cifrado de clave simétrica requiere saber qué dispositivos se comunican entre sí para poder configurar la misma clave en cada dispositivo</a:t>
            </a:r>
          </a:p>
          <a:p>
            <a:pPr marL="0" indent="0">
              <a:buNone/>
            </a:pPr>
            <a:endParaRPr lang="es-MX" sz="18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889" t="40763" r="12942" b="31504"/>
          <a:stretch/>
        </p:blipFill>
        <p:spPr bwMode="auto">
          <a:xfrm>
            <a:off x="2743288" y="3515933"/>
            <a:ext cx="6068237" cy="276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84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a:t>Tipos de </a:t>
            </a:r>
            <a:r>
              <a:rPr lang="es-MX" dirty="0" smtClean="0"/>
              <a:t>cifrado (</a:t>
            </a:r>
            <a:r>
              <a:rPr lang="es-MX" dirty="0" err="1" smtClean="0"/>
              <a:t>cont</a:t>
            </a:r>
            <a:r>
              <a:rPr lang="es-MX" dirty="0" smtClean="0"/>
              <a:t>)</a:t>
            </a:r>
            <a:endParaRPr lang="es-MX" dirty="0"/>
          </a:p>
        </p:txBody>
      </p:sp>
      <p:sp>
        <p:nvSpPr>
          <p:cNvPr id="3" name="2 Marcador de contenido"/>
          <p:cNvSpPr>
            <a:spLocks noGrp="1"/>
          </p:cNvSpPr>
          <p:nvPr>
            <p:ph idx="1"/>
          </p:nvPr>
        </p:nvSpPr>
        <p:spPr>
          <a:xfrm>
            <a:off x="1097280" y="1798269"/>
            <a:ext cx="10112817" cy="1353797"/>
          </a:xfrm>
        </p:spPr>
        <p:txBody>
          <a:bodyPr>
            <a:normAutofit/>
          </a:bodyPr>
          <a:lstStyle/>
          <a:p>
            <a:pPr marL="0" indent="0" algn="just">
              <a:buNone/>
            </a:pPr>
            <a:r>
              <a:rPr lang="es-MX" sz="1800" b="1" dirty="0"/>
              <a:t>Cifrado asimétrico</a:t>
            </a:r>
            <a:endParaRPr lang="es-MX" sz="1800" dirty="0"/>
          </a:p>
          <a:p>
            <a:pPr marL="0" indent="0" algn="just">
              <a:buNone/>
            </a:pPr>
            <a:r>
              <a:rPr lang="es-MX" sz="1800" dirty="0"/>
              <a:t>El cifrado asimétrico utiliza </a:t>
            </a:r>
            <a:r>
              <a:rPr lang="es-MX" sz="1800" dirty="0">
                <a:solidFill>
                  <a:srgbClr val="0070C0"/>
                </a:solidFill>
                <a:effectLst>
                  <a:outerShdw blurRad="38100" dist="38100" dir="2700000" algn="tl">
                    <a:srgbClr val="000000">
                      <a:alpha val="43137"/>
                    </a:srgbClr>
                  </a:outerShdw>
                </a:effectLst>
              </a:rPr>
              <a:t>claves diferentes para el cifrado y el descifrado</a:t>
            </a:r>
            <a:r>
              <a:rPr lang="es-MX" sz="1800" dirty="0"/>
              <a:t>. Aunque conozca una de las claves, un pirata informático no puede deducir la segunda clave y decodificar la información. </a:t>
            </a:r>
            <a:r>
              <a:rPr lang="es-MX" sz="1800" dirty="0">
                <a:effectLst>
                  <a:outerShdw blurRad="38100" dist="38100" dir="2700000" algn="tl">
                    <a:srgbClr val="000000">
                      <a:alpha val="43137"/>
                    </a:srgbClr>
                  </a:outerShdw>
                </a:effectLst>
              </a:rPr>
              <a:t>Una clave cifra el mensaje, mientras que una segunda clave descifra el mensaje</a:t>
            </a:r>
          </a:p>
          <a:p>
            <a:pPr marL="0" indent="0" algn="just">
              <a:buNone/>
            </a:pPr>
            <a:endParaRPr lang="es-MX" sz="1800"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528" t="41514" r="12715" b="31561"/>
          <a:stretch/>
        </p:blipFill>
        <p:spPr bwMode="auto">
          <a:xfrm>
            <a:off x="2331076" y="3152066"/>
            <a:ext cx="7160392" cy="3118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227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Integridad de datos</a:t>
            </a:r>
            <a:endParaRPr lang="es-MX" dirty="0"/>
          </a:p>
        </p:txBody>
      </p:sp>
      <p:sp>
        <p:nvSpPr>
          <p:cNvPr id="3" name="2 Marcador de contenido"/>
          <p:cNvSpPr>
            <a:spLocks noGrp="1"/>
          </p:cNvSpPr>
          <p:nvPr>
            <p:ph idx="1"/>
          </p:nvPr>
        </p:nvSpPr>
        <p:spPr>
          <a:xfrm>
            <a:off x="360622" y="1927485"/>
            <a:ext cx="5151535" cy="4304233"/>
          </a:xfrm>
        </p:spPr>
        <p:txBody>
          <a:bodyPr>
            <a:noAutofit/>
          </a:bodyPr>
          <a:lstStyle/>
          <a:p>
            <a:pPr marL="0" indent="0" algn="just">
              <a:buNone/>
            </a:pPr>
            <a:r>
              <a:rPr lang="es-MX" b="1" dirty="0" err="1"/>
              <a:t>Diffie-Hellman</a:t>
            </a:r>
            <a:r>
              <a:rPr lang="es-MX" b="1" dirty="0"/>
              <a:t> (DH) </a:t>
            </a:r>
            <a:r>
              <a:rPr lang="es-MX" dirty="0"/>
              <a:t>no es un mecanismo de cifrado y no se suele utilizar para cifrar datos. En cambio, es un </a:t>
            </a:r>
            <a:r>
              <a:rPr lang="es-MX" b="1" dirty="0"/>
              <a:t>método para intercambiar con seguridad las claves que cifran datos</a:t>
            </a:r>
            <a:r>
              <a:rPr lang="es-MX" dirty="0"/>
              <a:t>. Los algoritmos (DH) permiten que dos partes establezcan la clave secreta compartida que usan el cifrado y los algoritmos de hash.</a:t>
            </a:r>
          </a:p>
          <a:p>
            <a:pPr marL="0" indent="0" algn="just">
              <a:buNone/>
            </a:pPr>
            <a:r>
              <a:rPr lang="es-MX" dirty="0"/>
              <a:t>El algoritmo DH especifica un método de intercambio de clave pública que proporciona una manera para que </a:t>
            </a:r>
            <a:r>
              <a:rPr lang="es-MX" dirty="0">
                <a:effectLst>
                  <a:outerShdw blurRad="38100" dist="38100" dir="2700000" algn="tl">
                    <a:srgbClr val="000000">
                      <a:alpha val="43137"/>
                    </a:srgbClr>
                  </a:outerShdw>
                </a:effectLst>
              </a:rPr>
              <a:t>dos </a:t>
            </a:r>
            <a:r>
              <a:rPr lang="es-MX" dirty="0" err="1">
                <a:effectLst>
                  <a:outerShdw blurRad="38100" dist="38100" dir="2700000" algn="tl">
                    <a:srgbClr val="000000">
                      <a:alpha val="43137"/>
                    </a:srgbClr>
                  </a:outerShdw>
                </a:effectLst>
              </a:rPr>
              <a:t>peers</a:t>
            </a:r>
            <a:r>
              <a:rPr lang="es-MX" dirty="0">
                <a:effectLst>
                  <a:outerShdw blurRad="38100" dist="38100" dir="2700000" algn="tl">
                    <a:srgbClr val="000000">
                      <a:alpha val="43137"/>
                    </a:srgbClr>
                  </a:outerShdw>
                </a:effectLst>
              </a:rPr>
              <a:t> establezcan una clave secreta compartida que solo ellos conozcan</a:t>
            </a:r>
            <a:r>
              <a:rPr lang="es-MX" dirty="0"/>
              <a:t>, aunque se comuniquen a través de un canal inseguro. Como todos los algoritmos criptográficos, el intercambio de claves DH se basa en una secuencia matemática de pasos.</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832" t="39757" r="12507" b="21450"/>
          <a:stretch/>
        </p:blipFill>
        <p:spPr bwMode="auto">
          <a:xfrm>
            <a:off x="6043917" y="2094910"/>
            <a:ext cx="5783185" cy="398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218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Algoritmos de Hash</a:t>
            </a:r>
            <a:endParaRPr lang="es-MX" dirty="0"/>
          </a:p>
        </p:txBody>
      </p:sp>
      <p:sp>
        <p:nvSpPr>
          <p:cNvPr id="3" name="2 Marcador de contenido"/>
          <p:cNvSpPr>
            <a:spLocks noGrp="1"/>
          </p:cNvSpPr>
          <p:nvPr>
            <p:ph idx="1"/>
          </p:nvPr>
        </p:nvSpPr>
        <p:spPr>
          <a:xfrm>
            <a:off x="705762" y="1948765"/>
            <a:ext cx="10764162" cy="4023360"/>
          </a:xfrm>
        </p:spPr>
        <p:txBody>
          <a:bodyPr>
            <a:noAutofit/>
          </a:bodyPr>
          <a:lstStyle/>
          <a:p>
            <a:pPr marL="0" indent="0" algn="just">
              <a:buNone/>
            </a:pPr>
            <a:r>
              <a:rPr lang="es-MX" dirty="0"/>
              <a:t>Los algoritmos de hash </a:t>
            </a:r>
            <a:r>
              <a:rPr lang="es-MX" b="1" dirty="0"/>
              <a:t>manejan la </a:t>
            </a:r>
            <a:r>
              <a:rPr lang="es-MX" b="1" dirty="0">
                <a:effectLst>
                  <a:outerShdw blurRad="38100" dist="38100" dir="2700000" algn="tl">
                    <a:srgbClr val="000000">
                      <a:alpha val="43137"/>
                    </a:srgbClr>
                  </a:outerShdw>
                </a:effectLst>
              </a:rPr>
              <a:t>integridad</a:t>
            </a:r>
            <a:r>
              <a:rPr lang="es-MX" b="1" dirty="0"/>
              <a:t> y la </a:t>
            </a:r>
            <a:r>
              <a:rPr lang="es-MX" b="1" dirty="0">
                <a:effectLst>
                  <a:outerShdw blurRad="38100" dist="38100" dir="2700000" algn="tl">
                    <a:srgbClr val="000000">
                      <a:alpha val="43137"/>
                    </a:srgbClr>
                  </a:outerShdw>
                </a:effectLst>
              </a:rPr>
              <a:t>autenticación</a:t>
            </a:r>
            <a:r>
              <a:rPr lang="es-MX" b="1" dirty="0"/>
              <a:t> del tráfico VPN</a:t>
            </a:r>
            <a:r>
              <a:rPr lang="es-MX" dirty="0"/>
              <a:t>. Los hashes proporcionan integridad y autenticación de datos al </a:t>
            </a:r>
            <a:r>
              <a:rPr lang="es-MX" b="1" dirty="0">
                <a:effectLst>
                  <a:outerShdw blurRad="38100" dist="38100" dir="2700000" algn="tl">
                    <a:srgbClr val="000000">
                      <a:alpha val="43137"/>
                    </a:srgbClr>
                  </a:outerShdw>
                </a:effectLst>
              </a:rPr>
              <a:t>asegurar que las personas no autorizadas no alteren los mensajes transmitidos.</a:t>
            </a:r>
          </a:p>
          <a:p>
            <a:pPr marL="0" indent="0" algn="just">
              <a:buNone/>
            </a:pPr>
            <a:r>
              <a:rPr lang="es-MX" dirty="0"/>
              <a:t>El </a:t>
            </a:r>
            <a:r>
              <a:rPr lang="es-MX" dirty="0">
                <a:solidFill>
                  <a:srgbClr val="0070C0"/>
                </a:solidFill>
                <a:effectLst>
                  <a:outerShdw blurRad="38100" dist="38100" dir="2700000" algn="tl">
                    <a:srgbClr val="000000">
                      <a:alpha val="43137"/>
                    </a:srgbClr>
                  </a:outerShdw>
                </a:effectLst>
              </a:rPr>
              <a:t>código de autenticación de mensajes basado en hash </a:t>
            </a:r>
            <a:r>
              <a:rPr lang="es-MX" dirty="0"/>
              <a:t>(</a:t>
            </a:r>
            <a:r>
              <a:rPr lang="es-MX" dirty="0">
                <a:solidFill>
                  <a:srgbClr val="0070C0"/>
                </a:solidFill>
                <a:effectLst>
                  <a:outerShdw blurRad="38100" dist="38100" dir="2700000" algn="tl">
                    <a:srgbClr val="000000">
                      <a:alpha val="43137"/>
                    </a:srgbClr>
                  </a:outerShdw>
                </a:effectLst>
              </a:rPr>
              <a:t>HMAC</a:t>
            </a:r>
            <a:r>
              <a:rPr lang="es-MX" dirty="0"/>
              <a:t>) es un mecanismo para la autenticación de mensajes mediante funciones de hash. Hay dos algoritmos HMAC comunes:</a:t>
            </a:r>
          </a:p>
          <a:p>
            <a:pPr algn="just"/>
            <a:r>
              <a:rPr lang="es-MX" b="1" dirty="0"/>
              <a:t>MD5:</a:t>
            </a:r>
            <a:r>
              <a:rPr lang="es-MX" dirty="0"/>
              <a:t> </a:t>
            </a:r>
            <a:r>
              <a:rPr lang="es-MX" dirty="0">
                <a:effectLst>
                  <a:outerShdw blurRad="38100" dist="38100" dir="2700000" algn="tl">
                    <a:srgbClr val="000000">
                      <a:alpha val="43137"/>
                    </a:srgbClr>
                  </a:outerShdw>
                </a:effectLst>
              </a:rPr>
              <a:t>utiliza una clave secreta compartida de 128 bits</a:t>
            </a:r>
            <a:r>
              <a:rPr lang="es-MX" dirty="0"/>
              <a:t>. El mensaje de longitud variable y la clave secreta compartida de 128 bits se </a:t>
            </a:r>
            <a:r>
              <a:rPr lang="es-MX" dirty="0">
                <a:effectLst>
                  <a:outerShdw blurRad="38100" dist="38100" dir="2700000" algn="tl">
                    <a:srgbClr val="000000">
                      <a:alpha val="43137"/>
                    </a:srgbClr>
                  </a:outerShdw>
                </a:effectLst>
              </a:rPr>
              <a:t>combinan y se procesan </a:t>
            </a:r>
            <a:r>
              <a:rPr lang="es-MX" dirty="0"/>
              <a:t>con el algoritmo de hash </a:t>
            </a:r>
            <a:r>
              <a:rPr lang="es-MX" dirty="0">
                <a:solidFill>
                  <a:srgbClr val="0070C0"/>
                </a:solidFill>
                <a:effectLst>
                  <a:outerShdw blurRad="38100" dist="38100" dir="2700000" algn="tl">
                    <a:srgbClr val="000000">
                      <a:alpha val="43137"/>
                    </a:srgbClr>
                  </a:outerShdw>
                </a:effectLst>
              </a:rPr>
              <a:t>HMAC-MD5</a:t>
            </a:r>
            <a:r>
              <a:rPr lang="es-MX" dirty="0"/>
              <a:t>. El resultado es un hash de 128 bit. El hash </a:t>
            </a:r>
            <a:r>
              <a:rPr lang="es-MX" dirty="0">
                <a:solidFill>
                  <a:srgbClr val="0070C0"/>
                </a:solidFill>
                <a:effectLst>
                  <a:outerShdw blurRad="38100" dist="38100" dir="2700000" algn="tl">
                    <a:srgbClr val="000000">
                      <a:alpha val="43137"/>
                    </a:srgbClr>
                  </a:outerShdw>
                </a:effectLst>
              </a:rPr>
              <a:t>se adjunta al mensaje original y se envía al extremo remoto</a:t>
            </a:r>
            <a:r>
              <a:rPr lang="es-MX" dirty="0"/>
              <a:t>.</a:t>
            </a:r>
          </a:p>
          <a:p>
            <a:pPr algn="just"/>
            <a:r>
              <a:rPr lang="es-MX" b="1" dirty="0"/>
              <a:t>SHA:</a:t>
            </a:r>
            <a:r>
              <a:rPr lang="es-MX" dirty="0"/>
              <a:t> </a:t>
            </a:r>
            <a:r>
              <a:rPr lang="es-MX" dirty="0">
                <a:effectLst>
                  <a:outerShdw blurRad="38100" dist="38100" dir="2700000" algn="tl">
                    <a:srgbClr val="000000">
                      <a:alpha val="43137"/>
                    </a:srgbClr>
                  </a:outerShdw>
                </a:effectLst>
              </a:rPr>
              <a:t>SHA-1 utiliza una clave secreta de 160 bits</a:t>
            </a:r>
            <a:r>
              <a:rPr lang="es-MX" dirty="0"/>
              <a:t>. El mensaje de longitud variable y la clave secreta compartida de 160 bits </a:t>
            </a:r>
            <a:r>
              <a:rPr lang="es-MX" dirty="0">
                <a:effectLst>
                  <a:outerShdw blurRad="38100" dist="38100" dir="2700000" algn="tl">
                    <a:srgbClr val="000000">
                      <a:alpha val="43137"/>
                    </a:srgbClr>
                  </a:outerShdw>
                </a:effectLst>
              </a:rPr>
              <a:t>se combinan y se procesan </a:t>
            </a:r>
            <a:r>
              <a:rPr lang="es-MX" dirty="0"/>
              <a:t>con el algoritmo de hash </a:t>
            </a:r>
            <a:r>
              <a:rPr lang="es-MX" dirty="0">
                <a:solidFill>
                  <a:srgbClr val="0070C0"/>
                </a:solidFill>
                <a:effectLst>
                  <a:outerShdw blurRad="38100" dist="38100" dir="2700000" algn="tl">
                    <a:srgbClr val="000000">
                      <a:alpha val="43137"/>
                    </a:srgbClr>
                  </a:outerShdw>
                </a:effectLst>
              </a:rPr>
              <a:t>HMAC-SHA1</a:t>
            </a:r>
            <a:r>
              <a:rPr lang="es-MX" dirty="0"/>
              <a:t>. El resultado es un hash de 160 bits. El hash </a:t>
            </a:r>
            <a:r>
              <a:rPr lang="es-MX" dirty="0">
                <a:solidFill>
                  <a:srgbClr val="0070C0"/>
                </a:solidFill>
                <a:effectLst>
                  <a:outerShdw blurRad="38100" dist="38100" dir="2700000" algn="tl">
                    <a:srgbClr val="000000">
                      <a:alpha val="43137"/>
                    </a:srgbClr>
                  </a:outerShdw>
                </a:effectLst>
              </a:rPr>
              <a:t>se adjunta al mensaje original y se envía al extremo remoto</a:t>
            </a:r>
            <a:r>
              <a:rPr lang="es-MX" dirty="0"/>
              <a:t>.</a:t>
            </a:r>
          </a:p>
          <a:p>
            <a:pPr marL="0" indent="0" algn="just">
              <a:buNone/>
            </a:pPr>
            <a:r>
              <a:rPr lang="es-MX" b="1" dirty="0"/>
              <a:t>Nota:</a:t>
            </a:r>
            <a:r>
              <a:rPr lang="es-MX" dirty="0"/>
              <a:t> el IOS de Cisco también admite implementaciones de SHA de 256 bits, 384 bits y 512 bits.</a:t>
            </a:r>
          </a:p>
          <a:p>
            <a:pPr marL="0" indent="0" algn="just">
              <a:buNone/>
            </a:pPr>
            <a:endParaRPr lang="es-MX" dirty="0"/>
          </a:p>
        </p:txBody>
      </p:sp>
    </p:spTree>
    <p:extLst>
      <p:ext uri="{BB962C8B-B14F-4D97-AF65-F5344CB8AC3E}">
        <p14:creationId xmlns:p14="http://schemas.microsoft.com/office/powerpoint/2010/main" val="261514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smtClean="0"/>
              <a:t>Introducción</a:t>
            </a:r>
            <a:endParaRPr lang="es-MX"/>
          </a:p>
        </p:txBody>
      </p:sp>
      <p:sp>
        <p:nvSpPr>
          <p:cNvPr id="3" name="2 Marcador de contenido"/>
          <p:cNvSpPr>
            <a:spLocks noGrp="1"/>
          </p:cNvSpPr>
          <p:nvPr>
            <p:ph idx="1"/>
          </p:nvPr>
        </p:nvSpPr>
        <p:spPr>
          <a:xfrm>
            <a:off x="2060620" y="2081339"/>
            <a:ext cx="7633432" cy="4074761"/>
          </a:xfrm>
        </p:spPr>
        <p:txBody>
          <a:bodyPr>
            <a:noAutofit/>
          </a:bodyPr>
          <a:lstStyle/>
          <a:p>
            <a:pPr marL="0" indent="0" algn="just">
              <a:buNone/>
            </a:pPr>
            <a:r>
              <a:rPr lang="es-MX" sz="2400" dirty="0"/>
              <a:t>La </a:t>
            </a:r>
            <a:r>
              <a:rPr lang="es-MX" sz="2400" dirty="0">
                <a:effectLst>
                  <a:outerShdw blurRad="38100" dist="38100" dir="2700000" algn="tl">
                    <a:srgbClr val="000000">
                      <a:alpha val="43137"/>
                    </a:srgbClr>
                  </a:outerShdw>
                </a:effectLst>
              </a:rPr>
              <a:t>seguridad</a:t>
            </a:r>
            <a:r>
              <a:rPr lang="es-MX" sz="2400" dirty="0"/>
              <a:t> es un motivo de preocupación cuando se utiliza </a:t>
            </a:r>
            <a:r>
              <a:rPr lang="es-MX" sz="2400" dirty="0">
                <a:effectLst>
                  <a:outerShdw blurRad="38100" dist="38100" dir="2700000" algn="tl">
                    <a:srgbClr val="000000">
                      <a:alpha val="43137"/>
                    </a:srgbClr>
                  </a:outerShdw>
                </a:effectLst>
              </a:rPr>
              <a:t>Internet</a:t>
            </a:r>
            <a:r>
              <a:rPr lang="es-MX" sz="2400" dirty="0"/>
              <a:t> pública para realizar negocios. </a:t>
            </a:r>
            <a:endParaRPr lang="es-MX" sz="2400" dirty="0" smtClean="0"/>
          </a:p>
          <a:p>
            <a:pPr marL="0" indent="0" algn="just">
              <a:buNone/>
            </a:pPr>
            <a:r>
              <a:rPr lang="es-MX" sz="2400" dirty="0" smtClean="0"/>
              <a:t>Las </a:t>
            </a:r>
            <a:r>
              <a:rPr lang="es-MX" sz="2400" b="1" dirty="0">
                <a:effectLst>
                  <a:outerShdw blurRad="38100" dist="38100" dir="2700000" algn="tl">
                    <a:srgbClr val="000000">
                      <a:alpha val="43137"/>
                    </a:srgbClr>
                  </a:outerShdw>
                </a:effectLst>
              </a:rPr>
              <a:t>redes virtuales privadas </a:t>
            </a:r>
            <a:r>
              <a:rPr lang="es-MX" sz="2400" dirty="0"/>
              <a:t>(VPN) se utilizan para </a:t>
            </a:r>
            <a:r>
              <a:rPr lang="es-MX" sz="2400" dirty="0">
                <a:effectLst>
                  <a:outerShdw blurRad="38100" dist="38100" dir="2700000" algn="tl">
                    <a:srgbClr val="000000">
                      <a:alpha val="43137"/>
                    </a:srgbClr>
                  </a:outerShdw>
                </a:effectLst>
              </a:rPr>
              <a:t>garantizar</a:t>
            </a:r>
            <a:r>
              <a:rPr lang="es-MX" sz="2400" dirty="0"/>
              <a:t> la </a:t>
            </a:r>
            <a:r>
              <a:rPr lang="es-MX" sz="2400" dirty="0">
                <a:effectLst>
                  <a:outerShdw blurRad="38100" dist="38100" dir="2700000" algn="tl">
                    <a:srgbClr val="000000">
                      <a:alpha val="43137"/>
                    </a:srgbClr>
                  </a:outerShdw>
                </a:effectLst>
              </a:rPr>
              <a:t>seguridad</a:t>
            </a:r>
            <a:r>
              <a:rPr lang="es-MX" sz="2400" dirty="0"/>
              <a:t> de los datos a través de </a:t>
            </a:r>
            <a:r>
              <a:rPr lang="es-MX" sz="2400" dirty="0">
                <a:effectLst>
                  <a:outerShdw blurRad="38100" dist="38100" dir="2700000" algn="tl">
                    <a:srgbClr val="000000">
                      <a:alpha val="43137"/>
                    </a:srgbClr>
                  </a:outerShdw>
                </a:effectLst>
              </a:rPr>
              <a:t>Internet</a:t>
            </a:r>
            <a:r>
              <a:rPr lang="es-MX" sz="2400" dirty="0"/>
              <a:t>. </a:t>
            </a:r>
            <a:endParaRPr lang="es-MX" sz="2400" dirty="0" smtClean="0"/>
          </a:p>
          <a:p>
            <a:pPr marL="0" indent="0" algn="just">
              <a:buNone/>
            </a:pPr>
            <a:r>
              <a:rPr lang="es-MX" sz="2400" dirty="0" smtClean="0"/>
              <a:t>Una </a:t>
            </a:r>
            <a:r>
              <a:rPr lang="es-MX" sz="2400" dirty="0"/>
              <a:t>VPN se utiliza para </a:t>
            </a:r>
            <a:r>
              <a:rPr lang="es-MX" sz="2400" dirty="0">
                <a:solidFill>
                  <a:srgbClr val="FF0000"/>
                </a:solidFill>
                <a:effectLst>
                  <a:outerShdw blurRad="38100" dist="38100" dir="2700000" algn="tl">
                    <a:srgbClr val="000000">
                      <a:alpha val="43137"/>
                    </a:srgbClr>
                  </a:outerShdw>
                </a:effectLst>
              </a:rPr>
              <a:t>crear un túnel privado </a:t>
            </a:r>
            <a:r>
              <a:rPr lang="es-MX" sz="2400" dirty="0"/>
              <a:t>a través de una </a:t>
            </a:r>
            <a:r>
              <a:rPr lang="es-MX" sz="2400" b="1" dirty="0">
                <a:solidFill>
                  <a:srgbClr val="FF0000"/>
                </a:solidFill>
              </a:rPr>
              <a:t>red pública</a:t>
            </a:r>
            <a:r>
              <a:rPr lang="es-MX" sz="2400" dirty="0"/>
              <a:t>. </a:t>
            </a:r>
            <a:endParaRPr lang="es-MX" sz="2400" dirty="0" smtClean="0"/>
          </a:p>
          <a:p>
            <a:pPr marL="0" indent="0" algn="just">
              <a:buNone/>
            </a:pPr>
            <a:r>
              <a:rPr lang="es-MX" sz="2400" dirty="0" smtClean="0"/>
              <a:t>Se </a:t>
            </a:r>
            <a:r>
              <a:rPr lang="es-MX" sz="2400" dirty="0"/>
              <a:t>puede proporcionar seguridad a los datos mediante el uso de cifrado en este túnel a través de Internet y con autenticación para proteger los datos contra el acceso no autorizado.</a:t>
            </a:r>
            <a:endParaRPr lang="es-MX" sz="2000" dirty="0"/>
          </a:p>
        </p:txBody>
      </p:sp>
    </p:spTree>
    <p:extLst>
      <p:ext uri="{BB962C8B-B14F-4D97-AF65-F5344CB8AC3E}">
        <p14:creationId xmlns:p14="http://schemas.microsoft.com/office/powerpoint/2010/main" val="2157331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VPN</a:t>
            </a:r>
            <a:endParaRPr lang="es-MX" dirty="0"/>
          </a:p>
        </p:txBody>
      </p:sp>
      <p:sp>
        <p:nvSpPr>
          <p:cNvPr id="3" name="2 Marcador de contenido"/>
          <p:cNvSpPr>
            <a:spLocks noGrp="1"/>
          </p:cNvSpPr>
          <p:nvPr>
            <p:ph idx="1"/>
          </p:nvPr>
        </p:nvSpPr>
        <p:spPr/>
        <p:txBody>
          <a:bodyPr>
            <a:normAutofit/>
          </a:bodyPr>
          <a:lstStyle/>
          <a:p>
            <a:pPr marL="0" indent="0" algn="just">
              <a:buNone/>
            </a:pPr>
            <a:r>
              <a:rPr lang="es-MX" dirty="0"/>
              <a:t>Las VPN </a:t>
            </a:r>
            <a:r>
              <a:rPr lang="es-MX" b="1" dirty="0">
                <a:solidFill>
                  <a:srgbClr val="0070C0"/>
                </a:solidFill>
              </a:rPr>
              <a:t>proporcionan comunicaciones seguras </a:t>
            </a:r>
            <a:r>
              <a:rPr lang="es-MX" dirty="0"/>
              <a:t>con derechos de acceso hechos a la medida de los usuarios individuales, como empleados, contratistas y socios. También aumentan la productividad mediante la extensión de la red y las aplicaciones empresariales de forma segura, a la vez que reducen los costos de comunicación y aumentan la flexibilidad</a:t>
            </a:r>
            <a:r>
              <a:rPr lang="es-MX" dirty="0" smtClean="0"/>
              <a:t>.</a:t>
            </a:r>
          </a:p>
          <a:p>
            <a:pPr marL="0" indent="0" algn="just">
              <a:buNone/>
            </a:pPr>
            <a:endParaRPr lang="es-MX" dirty="0"/>
          </a:p>
          <a:p>
            <a:pPr marL="0" indent="0" algn="just">
              <a:buNone/>
            </a:pPr>
            <a:r>
              <a:rPr lang="es-MX" dirty="0" smtClean="0"/>
              <a:t>Con </a:t>
            </a:r>
            <a:r>
              <a:rPr lang="es-MX" dirty="0"/>
              <a:t>la tecnología VPN, los empleados pueden llevar la oficina con ellos, incluido el acceso al correo electrónico y las aplicaciones de red.</a:t>
            </a:r>
          </a:p>
          <a:p>
            <a:r>
              <a:rPr lang="es-MX" dirty="0"/>
              <a:t>Existen </a:t>
            </a:r>
            <a:r>
              <a:rPr lang="es-MX" dirty="0">
                <a:effectLst>
                  <a:outerShdw blurRad="38100" dist="38100" dir="2700000" algn="tl">
                    <a:srgbClr val="000000">
                      <a:alpha val="43137"/>
                    </a:srgbClr>
                  </a:outerShdw>
                </a:effectLst>
              </a:rPr>
              <a:t>dos métodos principales para implementar VPN de acceso remoto</a:t>
            </a:r>
            <a:r>
              <a:rPr lang="es-MX" dirty="0"/>
              <a:t>:</a:t>
            </a:r>
          </a:p>
          <a:p>
            <a:pPr lvl="1"/>
            <a:r>
              <a:rPr lang="es-MX" dirty="0"/>
              <a:t>Capa de sockets seguros (SSL)</a:t>
            </a:r>
          </a:p>
          <a:p>
            <a:pPr lvl="1"/>
            <a:r>
              <a:rPr lang="es-MX" dirty="0"/>
              <a:t>Seguridad IP (</a:t>
            </a:r>
            <a:r>
              <a:rPr lang="es-MX" dirty="0" err="1"/>
              <a:t>IPsec</a:t>
            </a:r>
            <a:r>
              <a:rPr lang="es-MX" dirty="0"/>
              <a:t>)</a:t>
            </a:r>
          </a:p>
          <a:p>
            <a:pPr marL="0" indent="0" algn="just">
              <a:buNone/>
            </a:pPr>
            <a:endParaRPr lang="es-MX" sz="1800" dirty="0"/>
          </a:p>
        </p:txBody>
      </p:sp>
    </p:spTree>
    <p:extLst>
      <p:ext uri="{BB962C8B-B14F-4D97-AF65-F5344CB8AC3E}">
        <p14:creationId xmlns:p14="http://schemas.microsoft.com/office/powerpoint/2010/main" val="381817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VPN con SSL de Cisco</a:t>
            </a:r>
            <a:endParaRPr lang="es-MX" dirty="0"/>
          </a:p>
        </p:txBody>
      </p:sp>
      <p:sp>
        <p:nvSpPr>
          <p:cNvPr id="3" name="2 Marcador de contenido"/>
          <p:cNvSpPr>
            <a:spLocks noGrp="1"/>
          </p:cNvSpPr>
          <p:nvPr>
            <p:ph idx="1"/>
          </p:nvPr>
        </p:nvSpPr>
        <p:spPr>
          <a:xfrm>
            <a:off x="944021" y="2014598"/>
            <a:ext cx="10364917" cy="3497560"/>
          </a:xfrm>
        </p:spPr>
        <p:txBody>
          <a:bodyPr>
            <a:noAutofit/>
          </a:bodyPr>
          <a:lstStyle/>
          <a:p>
            <a:pPr algn="just"/>
            <a:r>
              <a:rPr lang="es-MX" dirty="0">
                <a:solidFill>
                  <a:srgbClr val="0070C0"/>
                </a:solidFill>
                <a:effectLst>
                  <a:outerShdw blurRad="38100" dist="38100" dir="2700000" algn="tl">
                    <a:srgbClr val="000000">
                      <a:alpha val="43137"/>
                    </a:srgbClr>
                  </a:outerShdw>
                </a:effectLst>
              </a:rPr>
              <a:t>Acceso total a la red, sin clientes y basado en Web, sin software de escritorio instalado previamente. </a:t>
            </a:r>
            <a:r>
              <a:rPr lang="es-MX" dirty="0"/>
              <a:t>Esto facilita el acceso remoto personalizado según los requisitos de usuario y de seguridad, y minimiza los costos de soporte de escritorio.</a:t>
            </a:r>
          </a:p>
          <a:p>
            <a:pPr algn="just"/>
            <a:r>
              <a:rPr lang="es-MX" dirty="0">
                <a:solidFill>
                  <a:srgbClr val="0070C0"/>
                </a:solidFill>
                <a:effectLst>
                  <a:outerShdw blurRad="38100" dist="38100" dir="2700000" algn="tl">
                    <a:srgbClr val="000000">
                      <a:alpha val="43137"/>
                    </a:srgbClr>
                  </a:outerShdw>
                </a:effectLst>
              </a:rPr>
              <a:t>Protección contra virus, gusanos, spyware y piratas informáticos </a:t>
            </a:r>
            <a:r>
              <a:rPr lang="es-MX" dirty="0"/>
              <a:t>en una conexión VPN mediante la integración de la seguridad de la red y de las terminales en la plataforma VPN con SSL de Cisco. Esto reduce los costos y la complejidad de la administración, ya que elimina la necesidad de contar con equipos de seguridad e infraestructura de administración adicionales.</a:t>
            </a:r>
          </a:p>
          <a:p>
            <a:pPr algn="just"/>
            <a:r>
              <a:rPr lang="es-MX" dirty="0"/>
              <a:t>Uso de un único dispositivo tanto para VPN con SSL como para VPN con </a:t>
            </a:r>
            <a:r>
              <a:rPr lang="es-MX" dirty="0" err="1"/>
              <a:t>IPsec</a:t>
            </a:r>
            <a:r>
              <a:rPr lang="es-MX" dirty="0"/>
              <a:t>. Esto reduce los costos y la complejidad de la administración, ya que facilita servicios VPN sólidos de acceso remoto y de sitio a sitio desde una única plataforma con administración unificada.</a:t>
            </a:r>
          </a:p>
          <a:p>
            <a:pPr algn="just"/>
            <a:endParaRPr lang="es-MX" dirty="0"/>
          </a:p>
        </p:txBody>
      </p:sp>
    </p:spTree>
    <p:extLst>
      <p:ext uri="{BB962C8B-B14F-4D97-AF65-F5344CB8AC3E}">
        <p14:creationId xmlns:p14="http://schemas.microsoft.com/office/powerpoint/2010/main" val="61862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926" t="36111" r="15031" b="20408"/>
          <a:stretch/>
        </p:blipFill>
        <p:spPr bwMode="auto">
          <a:xfrm>
            <a:off x="2524259" y="1746398"/>
            <a:ext cx="7599501" cy="501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4147096" y="404664"/>
            <a:ext cx="597666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accent1">
                    <a:lumMod val="75000"/>
                  </a:schemeClr>
                </a:solidFill>
                <a:latin typeface="+mj-lt"/>
                <a:ea typeface="+mj-ea"/>
                <a:cs typeface="+mj-cs"/>
              </a:defRPr>
            </a:lvl1pPr>
          </a:lstStyle>
          <a:p>
            <a:pPr algn="r"/>
            <a:r>
              <a:rPr lang="es-MX" dirty="0"/>
              <a:t>VPN con SSL de Cisco</a:t>
            </a:r>
          </a:p>
        </p:txBody>
      </p:sp>
    </p:spTree>
    <p:extLst>
      <p:ext uri="{BB962C8B-B14F-4D97-AF65-F5344CB8AC3E}">
        <p14:creationId xmlns:p14="http://schemas.microsoft.com/office/powerpoint/2010/main" val="194274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a:t>VPN con SSL de </a:t>
            </a:r>
            <a:r>
              <a:rPr lang="es-MX" dirty="0" smtClean="0"/>
              <a:t>Cisco</a:t>
            </a:r>
            <a:endParaRPr lang="es-MX" dirty="0"/>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8507" t="34862" r="17347" b="19980"/>
          <a:stretch/>
        </p:blipFill>
        <p:spPr bwMode="auto">
          <a:xfrm>
            <a:off x="2449423" y="1864747"/>
            <a:ext cx="6591545" cy="490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293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Cisco </a:t>
            </a:r>
            <a:r>
              <a:rPr lang="es-MX" dirty="0" err="1" smtClean="0"/>
              <a:t>Easy</a:t>
            </a:r>
            <a:r>
              <a:rPr lang="es-MX" dirty="0" smtClean="0"/>
              <a:t> VPN</a:t>
            </a:r>
            <a:endParaRPr lang="es-MX" dirty="0"/>
          </a:p>
        </p:txBody>
      </p:sp>
      <p:sp>
        <p:nvSpPr>
          <p:cNvPr id="3" name="2 Marcador de contenido"/>
          <p:cNvSpPr>
            <a:spLocks noGrp="1"/>
          </p:cNvSpPr>
          <p:nvPr>
            <p:ph idx="1"/>
          </p:nvPr>
        </p:nvSpPr>
        <p:spPr>
          <a:xfrm>
            <a:off x="918263" y="1897249"/>
            <a:ext cx="10416433" cy="4555066"/>
          </a:xfrm>
        </p:spPr>
        <p:txBody>
          <a:bodyPr>
            <a:noAutofit/>
          </a:bodyPr>
          <a:lstStyle/>
          <a:p>
            <a:pPr marL="0" indent="0">
              <a:buNone/>
            </a:pPr>
            <a:r>
              <a:rPr lang="es-MX" sz="1800" b="1" dirty="0"/>
              <a:t>Cisco </a:t>
            </a:r>
            <a:r>
              <a:rPr lang="es-MX" sz="1800" b="1" dirty="0" err="1"/>
              <a:t>Easy</a:t>
            </a:r>
            <a:r>
              <a:rPr lang="es-MX" sz="1800" b="1" dirty="0"/>
              <a:t> VPN Server</a:t>
            </a:r>
            <a:endParaRPr lang="es-MX" sz="1800" dirty="0"/>
          </a:p>
          <a:p>
            <a:pPr marL="0" indent="0">
              <a:buNone/>
            </a:pPr>
            <a:r>
              <a:rPr lang="es-MX" sz="1800" dirty="0">
                <a:effectLst>
                  <a:outerShdw blurRad="38100" dist="38100" dir="2700000" algn="tl">
                    <a:srgbClr val="000000">
                      <a:alpha val="43137"/>
                    </a:srgbClr>
                  </a:outerShdw>
                </a:effectLst>
              </a:rPr>
              <a:t>Permite que los trabajadores </a:t>
            </a:r>
            <a:r>
              <a:rPr lang="es-MX" sz="1800" dirty="0"/>
              <a:t>móviles y a distancia que utilizan un </a:t>
            </a:r>
            <a:r>
              <a:rPr lang="es-MX" sz="1800" dirty="0">
                <a:effectLst>
                  <a:outerShdw blurRad="38100" dist="38100" dir="2700000" algn="tl">
                    <a:srgbClr val="000000">
                      <a:alpha val="43137"/>
                    </a:srgbClr>
                  </a:outerShdw>
                </a:effectLst>
              </a:rPr>
              <a:t>software de cliente VPN </a:t>
            </a:r>
            <a:r>
              <a:rPr lang="es-MX" sz="1800" dirty="0"/>
              <a:t>en sus computadoras puedan </a:t>
            </a:r>
            <a:r>
              <a:rPr lang="es-MX" sz="1800" dirty="0">
                <a:effectLst>
                  <a:outerShdw blurRad="38100" dist="38100" dir="2700000" algn="tl">
                    <a:srgbClr val="000000">
                      <a:alpha val="43137"/>
                    </a:srgbClr>
                  </a:outerShdw>
                </a:effectLst>
              </a:rPr>
              <a:t>crear túneles </a:t>
            </a:r>
            <a:r>
              <a:rPr lang="es-MX" sz="1800" dirty="0" err="1">
                <a:effectLst>
                  <a:outerShdw blurRad="38100" dist="38100" dir="2700000" algn="tl">
                    <a:srgbClr val="000000">
                      <a:alpha val="43137"/>
                    </a:srgbClr>
                  </a:outerShdw>
                </a:effectLst>
              </a:rPr>
              <a:t>IPsec</a:t>
            </a:r>
            <a:r>
              <a:rPr lang="es-MX" sz="1800" dirty="0">
                <a:effectLst>
                  <a:outerShdw blurRad="38100" dist="38100" dir="2700000" algn="tl">
                    <a:srgbClr val="000000">
                      <a:alpha val="43137"/>
                    </a:srgbClr>
                  </a:outerShdw>
                </a:effectLst>
              </a:rPr>
              <a:t> seguros para acceder a la intranet de la oficina central donde se ubican datos y aplicaciones </a:t>
            </a:r>
            <a:r>
              <a:rPr lang="es-MX" sz="1800" dirty="0"/>
              <a:t>fundamentales. Permite que los </a:t>
            </a:r>
            <a:r>
              <a:rPr lang="es-MX" sz="1800" dirty="0" err="1"/>
              <a:t>routers</a:t>
            </a:r>
            <a:r>
              <a:rPr lang="es-MX" sz="1800" dirty="0"/>
              <a:t> con IOS de Cisco y los firewalls Cisco ASA funcionen como terminales de cabecera de las VPN de sitio a sitio o de acceso remoto. Los dispositivos de oficina remota utilizan la característica </a:t>
            </a:r>
            <a:r>
              <a:rPr lang="es-MX" sz="1800" dirty="0">
                <a:effectLst>
                  <a:outerShdw blurRad="38100" dist="38100" dir="2700000" algn="tl">
                    <a:srgbClr val="000000">
                      <a:alpha val="43137"/>
                    </a:srgbClr>
                  </a:outerShdw>
                </a:effectLst>
              </a:rPr>
              <a:t>Cisco </a:t>
            </a:r>
            <a:r>
              <a:rPr lang="es-MX" sz="1800" dirty="0" err="1">
                <a:effectLst>
                  <a:outerShdw blurRad="38100" dist="38100" dir="2700000" algn="tl">
                    <a:srgbClr val="000000">
                      <a:alpha val="43137"/>
                    </a:srgbClr>
                  </a:outerShdw>
                </a:effectLst>
              </a:rPr>
              <a:t>Easy</a:t>
            </a:r>
            <a:r>
              <a:rPr lang="es-MX" sz="1800" dirty="0">
                <a:effectLst>
                  <a:outerShdw blurRad="38100" dist="38100" dir="2700000" algn="tl">
                    <a:srgbClr val="000000">
                      <a:alpha val="43137"/>
                    </a:srgbClr>
                  </a:outerShdw>
                </a:effectLst>
              </a:rPr>
              <a:t> VPN </a:t>
            </a:r>
            <a:r>
              <a:rPr lang="es-MX" sz="1800" dirty="0" err="1">
                <a:effectLst>
                  <a:outerShdw blurRad="38100" dist="38100" dir="2700000" algn="tl">
                    <a:srgbClr val="000000">
                      <a:alpha val="43137"/>
                    </a:srgbClr>
                  </a:outerShdw>
                </a:effectLst>
              </a:rPr>
              <a:t>Remote</a:t>
            </a:r>
            <a:r>
              <a:rPr lang="es-MX" sz="1800" dirty="0">
                <a:effectLst>
                  <a:outerShdw blurRad="38100" dist="38100" dir="2700000" algn="tl">
                    <a:srgbClr val="000000">
                      <a:alpha val="43137"/>
                    </a:srgbClr>
                  </a:outerShdw>
                </a:effectLst>
              </a:rPr>
              <a:t> o la aplicación Cisco VPN </a:t>
            </a:r>
            <a:r>
              <a:rPr lang="es-MX" sz="1800" dirty="0" err="1">
                <a:effectLst>
                  <a:outerShdw blurRad="38100" dist="38100" dir="2700000" algn="tl">
                    <a:srgbClr val="000000">
                      <a:alpha val="43137"/>
                    </a:srgbClr>
                  </a:outerShdw>
                </a:effectLst>
              </a:rPr>
              <a:t>Client</a:t>
            </a:r>
            <a:r>
              <a:rPr lang="es-MX" sz="1800" dirty="0">
                <a:effectLst>
                  <a:outerShdw blurRad="38100" dist="38100" dir="2700000" algn="tl">
                    <a:srgbClr val="000000">
                      <a:alpha val="43137"/>
                    </a:srgbClr>
                  </a:outerShdw>
                </a:effectLst>
              </a:rPr>
              <a:t> </a:t>
            </a:r>
            <a:r>
              <a:rPr lang="es-MX" sz="1800" dirty="0"/>
              <a:t>para conectarse al servidor, que después inserta las políticas de seguridad definidas en el dispositivo VPN remoto. Esto asegura que esas conexiones cuenten con las políticas actualizadas antes de que se establezca la conexión.</a:t>
            </a:r>
          </a:p>
          <a:p>
            <a:pPr marL="0" indent="0">
              <a:buNone/>
            </a:pPr>
            <a:r>
              <a:rPr lang="es-MX" sz="1800" b="1" dirty="0"/>
              <a:t>Cisco </a:t>
            </a:r>
            <a:r>
              <a:rPr lang="es-MX" sz="1800" b="1" dirty="0" err="1"/>
              <a:t>Easy</a:t>
            </a:r>
            <a:r>
              <a:rPr lang="es-MX" sz="1800" b="1" dirty="0"/>
              <a:t> VPN </a:t>
            </a:r>
            <a:r>
              <a:rPr lang="es-MX" sz="1800" b="1" dirty="0" err="1"/>
              <a:t>Remote</a:t>
            </a:r>
            <a:endParaRPr lang="es-MX" sz="1800" dirty="0"/>
          </a:p>
          <a:p>
            <a:pPr marL="0" indent="0">
              <a:buNone/>
            </a:pPr>
            <a:r>
              <a:rPr lang="es-MX" sz="1800" dirty="0">
                <a:effectLst>
                  <a:outerShdw blurRad="38100" dist="38100" dir="2700000" algn="tl">
                    <a:srgbClr val="000000">
                      <a:alpha val="43137"/>
                    </a:srgbClr>
                  </a:outerShdw>
                </a:effectLst>
              </a:rPr>
              <a:t>Permite</a:t>
            </a:r>
            <a:r>
              <a:rPr lang="es-MX" sz="1800" dirty="0"/>
              <a:t> que los clientes de software o los </a:t>
            </a:r>
            <a:r>
              <a:rPr lang="es-MX" sz="1800" dirty="0" err="1">
                <a:effectLst>
                  <a:outerShdw blurRad="38100" dist="38100" dir="2700000" algn="tl">
                    <a:srgbClr val="000000">
                      <a:alpha val="43137"/>
                    </a:srgbClr>
                  </a:outerShdw>
                </a:effectLst>
              </a:rPr>
              <a:t>routers</a:t>
            </a:r>
            <a:r>
              <a:rPr lang="es-MX" sz="1800" dirty="0">
                <a:effectLst>
                  <a:outerShdw blurRad="38100" dist="38100" dir="2700000" algn="tl">
                    <a:srgbClr val="000000">
                      <a:alpha val="43137"/>
                    </a:srgbClr>
                  </a:outerShdw>
                </a:effectLst>
              </a:rPr>
              <a:t> con IOS de Cisco funcionen como clientes VPN remotos</a:t>
            </a:r>
            <a:r>
              <a:rPr lang="es-MX" sz="1800" dirty="0"/>
              <a:t>. Estos dispositivos pueden recibir las políticas de seguridad de Cisco </a:t>
            </a:r>
            <a:r>
              <a:rPr lang="es-MX" sz="1800" dirty="0" err="1"/>
              <a:t>Easy</a:t>
            </a:r>
            <a:r>
              <a:rPr lang="es-MX" sz="1800" dirty="0"/>
              <a:t> VPN Server, lo que minimiza los requisitos de configuración de VPN en la ubicación remota. Esta solución rentable es ideal para oficinas remotas con poco soporte de TI o para implementaciones de equipo local del cliente (CPE) a gran escala donde es poco práctico configurar varios dispositivos remotos de forma individual.</a:t>
            </a:r>
          </a:p>
          <a:p>
            <a:endParaRPr lang="es-MX" sz="1800" dirty="0"/>
          </a:p>
        </p:txBody>
      </p:sp>
    </p:spTree>
    <p:extLst>
      <p:ext uri="{BB962C8B-B14F-4D97-AF65-F5344CB8AC3E}">
        <p14:creationId xmlns:p14="http://schemas.microsoft.com/office/powerpoint/2010/main" val="348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Cisco </a:t>
            </a:r>
            <a:r>
              <a:rPr lang="es-MX" dirty="0" err="1" smtClean="0"/>
              <a:t>Easy</a:t>
            </a:r>
            <a:r>
              <a:rPr lang="es-MX" dirty="0" smtClean="0"/>
              <a:t> VPN</a:t>
            </a:r>
            <a:endParaRPr lang="es-MX"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961" t="34743" r="15000" b="16104"/>
          <a:stretch/>
        </p:blipFill>
        <p:spPr bwMode="auto">
          <a:xfrm>
            <a:off x="2776999" y="1788876"/>
            <a:ext cx="6698961" cy="499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76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Cliente Cisco VPN</a:t>
            </a:r>
            <a:endParaRPr lang="es-MX" dirty="0"/>
          </a:p>
        </p:txBody>
      </p:sp>
      <p:sp>
        <p:nvSpPr>
          <p:cNvPr id="3" name="2 Marcador de contenido"/>
          <p:cNvSpPr>
            <a:spLocks noGrp="1"/>
          </p:cNvSpPr>
          <p:nvPr>
            <p:ph idx="1"/>
          </p:nvPr>
        </p:nvSpPr>
        <p:spPr>
          <a:xfrm>
            <a:off x="759853" y="2172061"/>
            <a:ext cx="4597757" cy="3996920"/>
          </a:xfrm>
        </p:spPr>
        <p:txBody>
          <a:bodyPr>
            <a:noAutofit/>
          </a:bodyPr>
          <a:lstStyle/>
          <a:p>
            <a:pPr marL="0" indent="0" algn="just">
              <a:buNone/>
            </a:pPr>
            <a:r>
              <a:rPr lang="es-MX" sz="1800" b="1" dirty="0"/>
              <a:t>Cliente Cisco VPN</a:t>
            </a:r>
            <a:endParaRPr lang="es-MX" sz="1800" dirty="0"/>
          </a:p>
          <a:p>
            <a:pPr marL="0" indent="0" algn="just">
              <a:buNone/>
            </a:pPr>
            <a:r>
              <a:rPr lang="es-MX" sz="1800" dirty="0"/>
              <a:t>La herramienta Cisco VPN </a:t>
            </a:r>
            <a:r>
              <a:rPr lang="es-MX" sz="1800" dirty="0" err="1"/>
              <a:t>Client</a:t>
            </a:r>
            <a:r>
              <a:rPr lang="es-MX" sz="1800" dirty="0"/>
              <a:t> es fácil de implementar y de utilizar. Permite que las organizaciones establezcan túneles VPN de extremo a extremo cifrados para proporcionar una conectividad segura a los empleados móviles o los trabajadores a distancia.</a:t>
            </a:r>
          </a:p>
          <a:p>
            <a:pPr marL="0" indent="0" algn="just">
              <a:buNone/>
            </a:pPr>
            <a:endParaRPr lang="es-MX" sz="18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905" t="34408" r="17332" b="14493"/>
          <a:stretch/>
        </p:blipFill>
        <p:spPr bwMode="auto">
          <a:xfrm>
            <a:off x="5897995" y="1772816"/>
            <a:ext cx="6079358" cy="502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54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VPN </a:t>
            </a:r>
            <a:endParaRPr lang="es-MX" dirty="0"/>
          </a:p>
        </p:txBody>
      </p:sp>
      <p:sp>
        <p:nvSpPr>
          <p:cNvPr id="3" name="2 Marcador de contenido"/>
          <p:cNvSpPr>
            <a:spLocks noGrp="1"/>
          </p:cNvSpPr>
          <p:nvPr>
            <p:ph idx="1"/>
          </p:nvPr>
        </p:nvSpPr>
        <p:spPr>
          <a:xfrm>
            <a:off x="1284290" y="1690688"/>
            <a:ext cx="9623420" cy="4716356"/>
          </a:xfrm>
        </p:spPr>
        <p:txBody>
          <a:bodyPr>
            <a:noAutofit/>
          </a:bodyPr>
          <a:lstStyle/>
          <a:p>
            <a:pPr algn="just"/>
            <a:r>
              <a:rPr lang="es-MX" sz="2000" dirty="0"/>
              <a:t>Las organizaciones necesitan redes seguras, confiables y rentables para interconectar varias redes, además, hay una creciente necesidad de las empresas de contar con </a:t>
            </a:r>
            <a:r>
              <a:rPr lang="es-MX" sz="2000" b="1" dirty="0"/>
              <a:t>formas seguras, confiables y rentables </a:t>
            </a:r>
            <a:r>
              <a:rPr lang="es-MX" sz="2000" dirty="0"/>
              <a:t>para que los empleados que trabajan en </a:t>
            </a:r>
            <a:r>
              <a:rPr lang="es-MX" sz="2000" dirty="0">
                <a:effectLst>
                  <a:outerShdw blurRad="38100" dist="38100" dir="2700000" algn="tl">
                    <a:srgbClr val="000000">
                      <a:alpha val="43137"/>
                    </a:srgbClr>
                  </a:outerShdw>
                </a:effectLst>
              </a:rPr>
              <a:t>oficinas pequeñas y oficinas domésticas (SOHO)</a:t>
            </a:r>
            <a:r>
              <a:rPr lang="es-MX" sz="2000" dirty="0"/>
              <a:t>, y en otras ubicaciones remotas se conecten a los recursos en sitios empresariales.</a:t>
            </a:r>
          </a:p>
          <a:p>
            <a:pPr algn="just"/>
            <a:r>
              <a:rPr lang="es-MX" sz="2000" dirty="0"/>
              <a:t>Las organizaciones </a:t>
            </a:r>
            <a:r>
              <a:rPr lang="es-MX" sz="2000" b="1" dirty="0"/>
              <a:t>utilizan las VPN para crear una conexión de red privada </a:t>
            </a:r>
            <a:r>
              <a:rPr lang="es-MX" sz="2000" dirty="0"/>
              <a:t>de extremo a extremo a través de redes externas como Internet o las </a:t>
            </a:r>
            <a:r>
              <a:rPr lang="es-MX" sz="2000" dirty="0" err="1"/>
              <a:t>extranets</a:t>
            </a:r>
            <a:r>
              <a:rPr lang="es-MX" sz="2000" dirty="0"/>
              <a:t>.</a:t>
            </a:r>
          </a:p>
          <a:p>
            <a:pPr algn="just"/>
            <a:r>
              <a:rPr lang="es-MX" sz="2000" dirty="0"/>
              <a:t>Una VPN es una red privada creada mediante </a:t>
            </a:r>
            <a:r>
              <a:rPr lang="es-MX" sz="2000" b="1" dirty="0" err="1"/>
              <a:t>tunneling</a:t>
            </a:r>
            <a:r>
              <a:rPr lang="es-MX" sz="2000" dirty="0"/>
              <a:t> a través de una red pública, generalmente </a:t>
            </a:r>
            <a:r>
              <a:rPr lang="es-MX" sz="2000" b="1" dirty="0"/>
              <a:t>Internet</a:t>
            </a:r>
            <a:r>
              <a:rPr lang="es-MX" sz="2000" dirty="0"/>
              <a:t>.</a:t>
            </a:r>
          </a:p>
          <a:p>
            <a:pPr algn="just"/>
            <a:r>
              <a:rPr lang="es-MX" sz="2000" dirty="0"/>
              <a:t>Para implementar las VPN, se necesita un </a:t>
            </a:r>
            <a:r>
              <a:rPr lang="es-MX" sz="2000" b="1" dirty="0" err="1"/>
              <a:t>gateway</a:t>
            </a:r>
            <a:r>
              <a:rPr lang="es-MX" sz="2000" b="1" dirty="0"/>
              <a:t> VPN</a:t>
            </a:r>
            <a:r>
              <a:rPr lang="es-MX" sz="2000" dirty="0"/>
              <a:t>. El </a:t>
            </a:r>
            <a:r>
              <a:rPr lang="es-MX" sz="2000" dirty="0" err="1"/>
              <a:t>gateway</a:t>
            </a:r>
            <a:r>
              <a:rPr lang="es-MX" sz="2000" dirty="0"/>
              <a:t> VPN </a:t>
            </a:r>
            <a:r>
              <a:rPr lang="es-MX" sz="2000" dirty="0">
                <a:solidFill>
                  <a:srgbClr val="0070C0"/>
                </a:solidFill>
                <a:effectLst>
                  <a:outerShdw blurRad="38100" dist="38100" dir="2700000" algn="tl">
                    <a:srgbClr val="000000">
                      <a:alpha val="43137"/>
                    </a:srgbClr>
                  </a:outerShdw>
                </a:effectLst>
              </a:rPr>
              <a:t>puede ser un </a:t>
            </a:r>
            <a:r>
              <a:rPr lang="es-MX" sz="2000" dirty="0" err="1">
                <a:solidFill>
                  <a:srgbClr val="0070C0"/>
                </a:solidFill>
                <a:effectLst>
                  <a:outerShdw blurRad="38100" dist="38100" dir="2700000" algn="tl">
                    <a:srgbClr val="000000">
                      <a:alpha val="43137"/>
                    </a:srgbClr>
                  </a:outerShdw>
                </a:effectLst>
              </a:rPr>
              <a:t>router</a:t>
            </a:r>
            <a:r>
              <a:rPr lang="es-MX" sz="2000" dirty="0">
                <a:solidFill>
                  <a:srgbClr val="0070C0"/>
                </a:solidFill>
                <a:effectLst>
                  <a:outerShdw blurRad="38100" dist="38100" dir="2700000" algn="tl">
                    <a:srgbClr val="000000">
                      <a:alpha val="43137"/>
                    </a:srgbClr>
                  </a:outerShdw>
                </a:effectLst>
              </a:rPr>
              <a:t>, un firewall o un dispositivo de seguridad adaptable (ASA) de Cisco</a:t>
            </a:r>
            <a:r>
              <a:rPr lang="es-MX" sz="2000" dirty="0"/>
              <a:t>. Un </a:t>
            </a:r>
            <a:r>
              <a:rPr lang="es-MX" sz="2000" b="1" dirty="0">
                <a:effectLst>
                  <a:outerShdw blurRad="38100" dist="38100" dir="2700000" algn="tl">
                    <a:srgbClr val="000000">
                      <a:alpha val="43137"/>
                    </a:srgbClr>
                  </a:outerShdw>
                </a:effectLst>
              </a:rPr>
              <a:t>ASA</a:t>
            </a:r>
            <a:r>
              <a:rPr lang="es-MX" sz="2000" dirty="0"/>
              <a:t> es un dispositivo de </a:t>
            </a:r>
            <a:r>
              <a:rPr lang="es-MX" sz="2000" dirty="0">
                <a:solidFill>
                  <a:srgbClr val="0070C0"/>
                </a:solidFill>
                <a:effectLst>
                  <a:outerShdw blurRad="38100" dist="38100" dir="2700000" algn="tl">
                    <a:srgbClr val="000000">
                      <a:alpha val="43137"/>
                    </a:srgbClr>
                  </a:outerShdw>
                </a:effectLst>
              </a:rPr>
              <a:t>firewall</a:t>
            </a:r>
            <a:r>
              <a:rPr lang="es-MX" sz="2000" dirty="0">
                <a:solidFill>
                  <a:srgbClr val="0070C0"/>
                </a:solidFill>
              </a:rPr>
              <a:t> </a:t>
            </a:r>
            <a:r>
              <a:rPr lang="es-MX" sz="2000" dirty="0"/>
              <a:t>independiente que combina la funcionalidad de firewall, </a:t>
            </a:r>
            <a:r>
              <a:rPr lang="es-MX" sz="2000" dirty="0">
                <a:solidFill>
                  <a:srgbClr val="0070C0"/>
                </a:solidFill>
                <a:effectLst>
                  <a:outerShdw blurRad="38100" dist="38100" dir="2700000" algn="tl">
                    <a:srgbClr val="000000">
                      <a:alpha val="43137"/>
                    </a:srgbClr>
                  </a:outerShdw>
                </a:effectLst>
              </a:rPr>
              <a:t>concentrador VPN </a:t>
            </a:r>
            <a:r>
              <a:rPr lang="es-MX" sz="2000" dirty="0"/>
              <a:t>y </a:t>
            </a:r>
            <a:r>
              <a:rPr lang="es-MX" sz="2000" dirty="0">
                <a:solidFill>
                  <a:srgbClr val="0070C0"/>
                </a:solidFill>
                <a:effectLst>
                  <a:outerShdw blurRad="38100" dist="38100" dir="2700000" algn="tl">
                    <a:srgbClr val="000000">
                      <a:alpha val="43137"/>
                    </a:srgbClr>
                  </a:outerShdw>
                </a:effectLst>
              </a:rPr>
              <a:t>prevención de intrusiones </a:t>
            </a:r>
            <a:r>
              <a:rPr lang="es-MX" sz="2000" dirty="0">
                <a:effectLst>
                  <a:outerShdw blurRad="38100" dist="38100" dir="2700000" algn="tl">
                    <a:srgbClr val="000000">
                      <a:alpha val="43137"/>
                    </a:srgbClr>
                  </a:outerShdw>
                </a:effectLst>
              </a:rPr>
              <a:t>en una imagen de software</a:t>
            </a:r>
            <a:r>
              <a:rPr lang="es-MX" sz="2000" dirty="0"/>
              <a:t>.</a:t>
            </a:r>
          </a:p>
        </p:txBody>
      </p:sp>
    </p:spTree>
    <p:extLst>
      <p:ext uri="{BB962C8B-B14F-4D97-AF65-F5344CB8AC3E}">
        <p14:creationId xmlns:p14="http://schemas.microsoft.com/office/powerpoint/2010/main" val="44133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VPN</a:t>
            </a:r>
            <a:endParaRPr lang="es-MX"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92" t="34456" r="9987" b="17437"/>
          <a:stretch/>
        </p:blipFill>
        <p:spPr bwMode="auto">
          <a:xfrm>
            <a:off x="2678806" y="1829734"/>
            <a:ext cx="6583679" cy="486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63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Beneficios de las VPN</a:t>
            </a:r>
            <a:endParaRPr lang="es-MX" dirty="0"/>
          </a:p>
        </p:txBody>
      </p:sp>
      <p:sp>
        <p:nvSpPr>
          <p:cNvPr id="3" name="2 Marcador de contenido"/>
          <p:cNvSpPr>
            <a:spLocks noGrp="1"/>
          </p:cNvSpPr>
          <p:nvPr>
            <p:ph idx="1"/>
          </p:nvPr>
        </p:nvSpPr>
        <p:spPr>
          <a:xfrm>
            <a:off x="582124" y="1910127"/>
            <a:ext cx="10892951" cy="4413399"/>
          </a:xfrm>
        </p:spPr>
        <p:txBody>
          <a:bodyPr>
            <a:noAutofit/>
          </a:bodyPr>
          <a:lstStyle/>
          <a:p>
            <a:pPr algn="just"/>
            <a:r>
              <a:rPr lang="es-MX" sz="1800" b="1" dirty="0"/>
              <a:t>Ahorro de costos:</a:t>
            </a:r>
            <a:r>
              <a:rPr lang="es-MX" sz="1800" dirty="0"/>
              <a:t> las VPN permiten que las organizaciones utilicen un transporte externo de Internet rentable para conectar oficinas remotas y usuarios remotos al sitio principal; por lo tanto, se eliminan los costosos enlaces WAN dedicados y los bancos de módem. Además, con la llegada de las tecnologías rentables de ancho de banda alto, como DSL, las organizaciones pueden utilizar VPN para reducir los costos de conectividad y, al mismo tiempo, aumentar el ancho de banda de la conexión remota.</a:t>
            </a:r>
          </a:p>
          <a:p>
            <a:pPr algn="just"/>
            <a:r>
              <a:rPr lang="es-MX" sz="1800" b="1" dirty="0"/>
              <a:t>Escalabilidad:</a:t>
            </a:r>
            <a:r>
              <a:rPr lang="es-MX" sz="1800" dirty="0"/>
              <a:t> las VPN permiten que las organizaciones utilicen la infraestructura de Internet dentro de los ISP y los dispositivos, lo que facilita la tarea de agregar nuevos usuarios. Por lo tanto, las organizaciones pueden agregar una gran cantidad de capacidad sin necesidad de aumentar considerablemente la infraestructura.</a:t>
            </a:r>
          </a:p>
          <a:p>
            <a:pPr algn="just"/>
            <a:r>
              <a:rPr lang="es-MX" sz="1800" b="1" dirty="0"/>
              <a:t>Compatibilidad con la tecnología de banda ancha:</a:t>
            </a:r>
            <a:r>
              <a:rPr lang="es-MX" sz="1800" dirty="0"/>
              <a:t> las redes VPN permiten que los trabajadores móviles y los empleados a distancia aprovechen la conectividad por banda ancha de alta velocidad, como DSL y cable, para acceder a las redes de sus organizaciones. La conectividad por banda ancha proporciona flexibilidad y eficacia. Las conexiones por banda ancha de alta velocidad también proporcionan una solución rentable para conectar oficinas remotas.</a:t>
            </a:r>
          </a:p>
          <a:p>
            <a:pPr algn="just"/>
            <a:r>
              <a:rPr lang="es-MX" sz="1800" b="1" dirty="0"/>
              <a:t>Seguridad:</a:t>
            </a:r>
            <a:r>
              <a:rPr lang="es-MX" sz="1800" dirty="0"/>
              <a:t> las VPN pueden incluir mecanismos de seguridad que proporcionan el máximo nivel de seguridad mediante protocolos de cifrado y autenticación avanzados que protegen los datos contra el acceso no autorizado.</a:t>
            </a:r>
          </a:p>
          <a:p>
            <a:pPr algn="just"/>
            <a:endParaRPr lang="es-MX" sz="1800" dirty="0"/>
          </a:p>
        </p:txBody>
      </p:sp>
    </p:spTree>
    <p:extLst>
      <p:ext uri="{BB962C8B-B14F-4D97-AF65-F5344CB8AC3E}">
        <p14:creationId xmlns:p14="http://schemas.microsoft.com/office/powerpoint/2010/main" val="4115618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Tipos de VPN</a:t>
            </a:r>
            <a:endParaRPr lang="es-MX" dirty="0"/>
          </a:p>
        </p:txBody>
      </p:sp>
      <p:sp>
        <p:nvSpPr>
          <p:cNvPr id="3" name="2 Marcador de contenido"/>
          <p:cNvSpPr>
            <a:spLocks noGrp="1"/>
          </p:cNvSpPr>
          <p:nvPr>
            <p:ph idx="1"/>
          </p:nvPr>
        </p:nvSpPr>
        <p:spPr>
          <a:xfrm>
            <a:off x="1001651" y="1755088"/>
            <a:ext cx="10512062" cy="2232248"/>
          </a:xfrm>
        </p:spPr>
        <p:txBody>
          <a:bodyPr>
            <a:noAutofit/>
          </a:bodyPr>
          <a:lstStyle/>
          <a:p>
            <a:pPr marL="0" indent="0" algn="just">
              <a:buNone/>
            </a:pPr>
            <a:r>
              <a:rPr lang="es-MX" sz="1800" dirty="0"/>
              <a:t>Una </a:t>
            </a:r>
            <a:r>
              <a:rPr lang="es-MX" sz="1800" b="1" dirty="0">
                <a:effectLst>
                  <a:outerShdw blurRad="38100" dist="38100" dir="2700000" algn="tl">
                    <a:srgbClr val="000000">
                      <a:alpha val="43137"/>
                    </a:srgbClr>
                  </a:outerShdw>
                </a:effectLst>
              </a:rPr>
              <a:t>VPN de sitio a sitio </a:t>
            </a:r>
            <a:r>
              <a:rPr lang="es-MX" sz="1800" dirty="0"/>
              <a:t>se crea cuando los </a:t>
            </a:r>
            <a:r>
              <a:rPr lang="es-MX" sz="1800" dirty="0">
                <a:effectLst>
                  <a:outerShdw blurRad="38100" dist="38100" dir="2700000" algn="tl">
                    <a:srgbClr val="000000">
                      <a:alpha val="43137"/>
                    </a:srgbClr>
                  </a:outerShdw>
                </a:effectLst>
              </a:rPr>
              <a:t>dispositivos</a:t>
            </a:r>
            <a:r>
              <a:rPr lang="es-MX" sz="1800" dirty="0"/>
              <a:t> en ambos lados de la conexión VPN conocen la </a:t>
            </a:r>
            <a:r>
              <a:rPr lang="es-MX" sz="1800" dirty="0">
                <a:effectLst>
                  <a:outerShdw blurRad="38100" dist="38100" dir="2700000" algn="tl">
                    <a:srgbClr val="000000">
                      <a:alpha val="43137"/>
                    </a:srgbClr>
                  </a:outerShdw>
                </a:effectLst>
              </a:rPr>
              <a:t>configuración de VPN con anticipación</a:t>
            </a:r>
            <a:r>
              <a:rPr lang="es-MX" sz="1800" dirty="0"/>
              <a:t>, como se muestra en la ilustración. </a:t>
            </a:r>
            <a:endParaRPr lang="es-MX" sz="1800" dirty="0" smtClean="0"/>
          </a:p>
          <a:p>
            <a:pPr marL="0" indent="0" algn="just">
              <a:buNone/>
            </a:pPr>
            <a:r>
              <a:rPr lang="es-MX" sz="1800" b="1" dirty="0" smtClean="0">
                <a:solidFill>
                  <a:srgbClr val="0070C0"/>
                </a:solidFill>
                <a:effectLst>
                  <a:outerShdw blurRad="38100" dist="38100" dir="2700000" algn="tl">
                    <a:srgbClr val="000000">
                      <a:alpha val="43137"/>
                    </a:srgbClr>
                  </a:outerShdw>
                </a:effectLst>
              </a:rPr>
              <a:t>La </a:t>
            </a:r>
            <a:r>
              <a:rPr lang="es-MX" sz="1800" b="1" dirty="0">
                <a:solidFill>
                  <a:srgbClr val="0070C0"/>
                </a:solidFill>
                <a:effectLst>
                  <a:outerShdw blurRad="38100" dist="38100" dir="2700000" algn="tl">
                    <a:srgbClr val="000000">
                      <a:alpha val="43137"/>
                    </a:srgbClr>
                  </a:outerShdw>
                </a:effectLst>
              </a:rPr>
              <a:t>VPN permanece estática</a:t>
            </a:r>
            <a:r>
              <a:rPr lang="es-MX" sz="1800" dirty="0"/>
              <a:t>, y </a:t>
            </a:r>
            <a:r>
              <a:rPr lang="es-MX" sz="1800" dirty="0">
                <a:solidFill>
                  <a:srgbClr val="0070C0"/>
                </a:solidFill>
                <a:effectLst>
                  <a:outerShdw blurRad="38100" dist="38100" dir="2700000" algn="tl">
                    <a:srgbClr val="000000">
                      <a:alpha val="43137"/>
                    </a:srgbClr>
                  </a:outerShdw>
                </a:effectLst>
              </a:rPr>
              <a:t>los hosts internos no saben que existe una VPN</a:t>
            </a:r>
            <a:r>
              <a:rPr lang="es-MX" sz="1800" dirty="0"/>
              <a:t>. En una VPN de sitio a sitio, los </a:t>
            </a:r>
            <a:r>
              <a:rPr lang="es-MX" sz="1800" dirty="0">
                <a:solidFill>
                  <a:srgbClr val="0070C0"/>
                </a:solidFill>
                <a:effectLst>
                  <a:outerShdw blurRad="38100" dist="38100" dir="2700000" algn="tl">
                    <a:srgbClr val="000000">
                      <a:alpha val="43137"/>
                    </a:srgbClr>
                  </a:outerShdw>
                </a:effectLst>
              </a:rPr>
              <a:t>hosts terminales envían y reciben tráfico TCP/IP normal </a:t>
            </a:r>
            <a:r>
              <a:rPr lang="es-MX" sz="1800" dirty="0"/>
              <a:t>a través de un </a:t>
            </a:r>
            <a:r>
              <a:rPr lang="es-MX" sz="1800" b="1" dirty="0">
                <a:solidFill>
                  <a:srgbClr val="0070C0"/>
                </a:solidFill>
                <a:effectLst>
                  <a:outerShdw blurRad="38100" dist="38100" dir="2700000" algn="tl">
                    <a:srgbClr val="000000">
                      <a:alpha val="43137"/>
                    </a:srgbClr>
                  </a:outerShdw>
                </a:effectLst>
              </a:rPr>
              <a:t>“</a:t>
            </a:r>
            <a:r>
              <a:rPr lang="es-MX" sz="1800" b="1" dirty="0" err="1">
                <a:solidFill>
                  <a:srgbClr val="0070C0"/>
                </a:solidFill>
                <a:effectLst>
                  <a:outerShdw blurRad="38100" dist="38100" dir="2700000" algn="tl">
                    <a:srgbClr val="000000">
                      <a:alpha val="43137"/>
                    </a:srgbClr>
                  </a:outerShdw>
                </a:effectLst>
              </a:rPr>
              <a:t>gateway</a:t>
            </a:r>
            <a:r>
              <a:rPr lang="es-MX" sz="1800" b="1" dirty="0">
                <a:solidFill>
                  <a:srgbClr val="0070C0"/>
                </a:solidFill>
                <a:effectLst>
                  <a:outerShdw blurRad="38100" dist="38100" dir="2700000" algn="tl">
                    <a:srgbClr val="000000">
                      <a:alpha val="43137"/>
                    </a:srgbClr>
                  </a:outerShdw>
                </a:effectLst>
              </a:rPr>
              <a:t>” VPN</a:t>
            </a:r>
            <a:r>
              <a:rPr lang="es-MX" sz="1800" dirty="0"/>
              <a:t>. El </a:t>
            </a:r>
            <a:r>
              <a:rPr lang="es-MX" sz="1800" dirty="0" err="1"/>
              <a:t>gateway</a:t>
            </a:r>
            <a:r>
              <a:rPr lang="es-MX" sz="1800" dirty="0"/>
              <a:t> VPN es el responsable de </a:t>
            </a:r>
            <a:r>
              <a:rPr lang="es-MX" sz="1800" dirty="0">
                <a:effectLst>
                  <a:outerShdw blurRad="38100" dist="38100" dir="2700000" algn="tl">
                    <a:srgbClr val="000000">
                      <a:alpha val="43137"/>
                    </a:srgbClr>
                  </a:outerShdw>
                </a:effectLst>
              </a:rPr>
              <a:t>encapsular y cifrar el tráfico </a:t>
            </a:r>
            <a:r>
              <a:rPr lang="es-MX" sz="1800" dirty="0"/>
              <a:t>saliente para todo el tráfico de un sitio en particular. Después, el </a:t>
            </a:r>
            <a:r>
              <a:rPr lang="es-MX" sz="1800" dirty="0" err="1"/>
              <a:t>gateway</a:t>
            </a:r>
            <a:r>
              <a:rPr lang="es-MX" sz="1800" dirty="0"/>
              <a:t> VPN lo envía por un túnel VPN a través de Internet a un </a:t>
            </a:r>
            <a:r>
              <a:rPr lang="es-MX" sz="1800" dirty="0" err="1"/>
              <a:t>gateway</a:t>
            </a:r>
            <a:r>
              <a:rPr lang="es-MX" sz="1800" dirty="0"/>
              <a:t> VPN de peer en el sitio de destino. Al recibirlo, el </a:t>
            </a:r>
            <a:r>
              <a:rPr lang="es-MX" sz="1800" dirty="0" err="1"/>
              <a:t>gateway</a:t>
            </a:r>
            <a:r>
              <a:rPr lang="es-MX" sz="1800" dirty="0"/>
              <a:t> VPN de peer elimina los encabezados, descifra el contenido y transmite el paquete hacia el host de destino dentro de su red privada.</a:t>
            </a:r>
          </a:p>
          <a:p>
            <a:pPr marL="0" indent="0" algn="just">
              <a:buNone/>
            </a:pPr>
            <a:endParaRPr lang="es-MX" sz="18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44" t="41683" r="10764" b="29158"/>
          <a:stretch/>
        </p:blipFill>
        <p:spPr bwMode="auto">
          <a:xfrm>
            <a:off x="2626168" y="3734608"/>
            <a:ext cx="6598657" cy="301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627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Tipos de VPN</a:t>
            </a:r>
            <a:endParaRPr lang="es-MX" dirty="0"/>
          </a:p>
        </p:txBody>
      </p:sp>
      <p:sp>
        <p:nvSpPr>
          <p:cNvPr id="3" name="2 Marcador de contenido"/>
          <p:cNvSpPr>
            <a:spLocks noGrp="1"/>
          </p:cNvSpPr>
          <p:nvPr>
            <p:ph idx="1"/>
          </p:nvPr>
        </p:nvSpPr>
        <p:spPr>
          <a:xfrm>
            <a:off x="929643" y="1737360"/>
            <a:ext cx="10226037" cy="1440160"/>
          </a:xfrm>
        </p:spPr>
        <p:txBody>
          <a:bodyPr>
            <a:noAutofit/>
          </a:bodyPr>
          <a:lstStyle/>
          <a:p>
            <a:pPr marL="0" indent="0" algn="just">
              <a:buNone/>
            </a:pPr>
            <a:r>
              <a:rPr lang="es-MX" dirty="0"/>
              <a:t>Una </a:t>
            </a:r>
            <a:r>
              <a:rPr lang="es-MX" b="1" dirty="0">
                <a:effectLst>
                  <a:outerShdw blurRad="38100" dist="38100" dir="2700000" algn="tl">
                    <a:srgbClr val="000000">
                      <a:alpha val="43137"/>
                    </a:srgbClr>
                  </a:outerShdw>
                </a:effectLst>
              </a:rPr>
              <a:t>VPN de acceso remoto </a:t>
            </a:r>
            <a:r>
              <a:rPr lang="es-MX" dirty="0"/>
              <a:t>se crea cuando la información de </a:t>
            </a:r>
            <a:r>
              <a:rPr lang="es-MX" b="1" dirty="0">
                <a:solidFill>
                  <a:srgbClr val="0070C0"/>
                </a:solidFill>
                <a:effectLst>
                  <a:outerShdw blurRad="38100" dist="38100" dir="2700000" algn="tl">
                    <a:srgbClr val="000000">
                      <a:alpha val="43137"/>
                    </a:srgbClr>
                  </a:outerShdw>
                </a:effectLst>
              </a:rPr>
              <a:t>VPN no se configura de forma estática</a:t>
            </a:r>
            <a:r>
              <a:rPr lang="es-MX" dirty="0"/>
              <a:t>, pero permite el </a:t>
            </a:r>
            <a:r>
              <a:rPr lang="es-MX" dirty="0">
                <a:solidFill>
                  <a:srgbClr val="0070C0"/>
                </a:solidFill>
                <a:effectLst>
                  <a:outerShdw blurRad="38100" dist="38100" dir="2700000" algn="tl">
                    <a:srgbClr val="000000">
                      <a:alpha val="43137"/>
                    </a:srgbClr>
                  </a:outerShdw>
                </a:effectLst>
              </a:rPr>
              <a:t>intercambio dinámico de información </a:t>
            </a:r>
            <a:r>
              <a:rPr lang="es-MX" dirty="0"/>
              <a:t>y se puede habilitar y deshabilitar. Las VPN de acceso remoto admiten una arquitectura </a:t>
            </a:r>
            <a:r>
              <a:rPr lang="es-MX" dirty="0">
                <a:effectLst>
                  <a:outerShdw blurRad="38100" dist="38100" dir="2700000" algn="tl">
                    <a:srgbClr val="000000">
                      <a:alpha val="43137"/>
                    </a:srgbClr>
                  </a:outerShdw>
                </a:effectLst>
              </a:rPr>
              <a:t>cliente/servidor</a:t>
            </a:r>
            <a:r>
              <a:rPr lang="es-MX" dirty="0"/>
              <a:t>, en la que el </a:t>
            </a:r>
            <a:r>
              <a:rPr lang="es-MX" dirty="0">
                <a:solidFill>
                  <a:srgbClr val="0070C0"/>
                </a:solidFill>
                <a:effectLst>
                  <a:outerShdw blurRad="38100" dist="38100" dir="2700000" algn="tl">
                    <a:srgbClr val="000000">
                      <a:alpha val="43137"/>
                    </a:srgbClr>
                  </a:outerShdw>
                </a:effectLst>
              </a:rPr>
              <a:t>cliente VPN </a:t>
            </a:r>
            <a:r>
              <a:rPr lang="es-MX" dirty="0"/>
              <a:t>(host remoto) obtiene </a:t>
            </a:r>
            <a:r>
              <a:rPr lang="es-MX" dirty="0">
                <a:solidFill>
                  <a:srgbClr val="0070C0"/>
                </a:solidFill>
                <a:effectLst>
                  <a:outerShdw blurRad="38100" dist="38100" dir="2700000" algn="tl">
                    <a:srgbClr val="000000">
                      <a:alpha val="43137"/>
                    </a:srgbClr>
                  </a:outerShdw>
                </a:effectLst>
              </a:rPr>
              <a:t>acceso seguro a la red empresarial </a:t>
            </a:r>
            <a:r>
              <a:rPr lang="es-MX" dirty="0"/>
              <a:t>mediante un dispositivo del </a:t>
            </a:r>
            <a:r>
              <a:rPr lang="es-MX" dirty="0">
                <a:solidFill>
                  <a:srgbClr val="0070C0"/>
                </a:solidFill>
                <a:effectLst>
                  <a:outerShdw blurRad="38100" dist="38100" dir="2700000" algn="tl">
                    <a:srgbClr val="000000">
                      <a:alpha val="43137"/>
                    </a:srgbClr>
                  </a:outerShdw>
                </a:effectLst>
              </a:rPr>
              <a:t>servidor VPN </a:t>
            </a:r>
            <a:r>
              <a:rPr lang="es-MX" dirty="0"/>
              <a:t>en el perímetro de la red.</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223" t="40937" r="10822" b="29532"/>
          <a:stretch/>
        </p:blipFill>
        <p:spPr bwMode="auto">
          <a:xfrm>
            <a:off x="2942262" y="3515932"/>
            <a:ext cx="6435520" cy="305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808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Túneles GRE</a:t>
            </a:r>
            <a:endParaRPr lang="es-MX" dirty="0"/>
          </a:p>
        </p:txBody>
      </p:sp>
      <p:sp>
        <p:nvSpPr>
          <p:cNvPr id="3" name="2 Marcador de contenido"/>
          <p:cNvSpPr>
            <a:spLocks noGrp="1"/>
          </p:cNvSpPr>
          <p:nvPr>
            <p:ph idx="1"/>
          </p:nvPr>
        </p:nvSpPr>
        <p:spPr>
          <a:xfrm>
            <a:off x="1032902" y="2014029"/>
            <a:ext cx="10122778" cy="4180708"/>
          </a:xfrm>
        </p:spPr>
        <p:txBody>
          <a:bodyPr>
            <a:noAutofit/>
          </a:bodyPr>
          <a:lstStyle/>
          <a:p>
            <a:pPr marL="0" indent="0" algn="just">
              <a:buNone/>
            </a:pPr>
            <a:r>
              <a:rPr lang="es-MX" dirty="0"/>
              <a:t>La </a:t>
            </a:r>
            <a:r>
              <a:rPr lang="es-MX" b="1" dirty="0">
                <a:effectLst>
                  <a:outerShdw blurRad="38100" dist="38100" dir="2700000" algn="tl">
                    <a:srgbClr val="000000">
                      <a:alpha val="43137"/>
                    </a:srgbClr>
                  </a:outerShdw>
                </a:effectLst>
              </a:rPr>
              <a:t>encapsulación de </a:t>
            </a:r>
            <a:r>
              <a:rPr lang="es-MX" b="1" dirty="0" err="1">
                <a:effectLst>
                  <a:outerShdw blurRad="38100" dist="38100" dir="2700000" algn="tl">
                    <a:srgbClr val="000000">
                      <a:alpha val="43137"/>
                    </a:srgbClr>
                  </a:outerShdw>
                </a:effectLst>
              </a:rPr>
              <a:t>routing</a:t>
            </a:r>
            <a:r>
              <a:rPr lang="es-MX" b="1" dirty="0">
                <a:effectLst>
                  <a:outerShdw blurRad="38100" dist="38100" dir="2700000" algn="tl">
                    <a:srgbClr val="000000">
                      <a:alpha val="43137"/>
                    </a:srgbClr>
                  </a:outerShdw>
                </a:effectLst>
              </a:rPr>
              <a:t> genérico </a:t>
            </a:r>
            <a:r>
              <a:rPr lang="es-MX" dirty="0"/>
              <a:t>(GRE) es un ejemplo de un protocolo </a:t>
            </a:r>
            <a:r>
              <a:rPr lang="es-MX" dirty="0">
                <a:effectLst>
                  <a:outerShdw blurRad="38100" dist="38100" dir="2700000" algn="tl">
                    <a:srgbClr val="000000">
                      <a:alpha val="43137"/>
                    </a:srgbClr>
                  </a:outerShdw>
                </a:effectLst>
              </a:rPr>
              <a:t>de </a:t>
            </a:r>
            <a:r>
              <a:rPr lang="es-MX" dirty="0" err="1">
                <a:effectLst>
                  <a:outerShdw blurRad="38100" dist="38100" dir="2700000" algn="tl">
                    <a:srgbClr val="000000">
                      <a:alpha val="43137"/>
                    </a:srgbClr>
                  </a:outerShdw>
                </a:effectLst>
              </a:rPr>
              <a:t>tunneling</a:t>
            </a:r>
            <a:r>
              <a:rPr lang="es-MX" dirty="0">
                <a:effectLst>
                  <a:outerShdw blurRad="38100" dist="38100" dir="2700000" algn="tl">
                    <a:srgbClr val="000000">
                      <a:alpha val="43137"/>
                    </a:srgbClr>
                  </a:outerShdw>
                </a:effectLst>
              </a:rPr>
              <a:t> de VPN de sitio a sitio básico </a:t>
            </a:r>
            <a:r>
              <a:rPr lang="es-MX" dirty="0"/>
              <a:t>y no seguro. GRE es un protocolo de </a:t>
            </a:r>
            <a:r>
              <a:rPr lang="es-MX" dirty="0" err="1"/>
              <a:t>tunneling</a:t>
            </a:r>
            <a:r>
              <a:rPr lang="es-MX" dirty="0"/>
              <a:t> desarrollado por Cisco que puede encapsular una amplia variedad de tipos de paquete de protocolo dentro de túneles IP. GRE crea un enlace virtual punto a punto a los </a:t>
            </a:r>
            <a:r>
              <a:rPr lang="es-MX" dirty="0" err="1"/>
              <a:t>routers</a:t>
            </a:r>
            <a:r>
              <a:rPr lang="es-MX" dirty="0"/>
              <a:t> Cisco en puntos remotos a través de una </a:t>
            </a:r>
            <a:r>
              <a:rPr lang="es-MX" dirty="0" err="1"/>
              <a:t>internetwork</a:t>
            </a:r>
            <a:r>
              <a:rPr lang="es-MX" dirty="0"/>
              <a:t> IP.</a:t>
            </a:r>
          </a:p>
          <a:p>
            <a:pPr marL="0" indent="0" algn="just">
              <a:buNone/>
            </a:pPr>
            <a:r>
              <a:rPr lang="es-MX" dirty="0"/>
              <a:t>Como se muestra en la ilustración, una interfaz de túnel admite un encabezado para cada uno de los siguientes protocolos:</a:t>
            </a:r>
          </a:p>
          <a:p>
            <a:pPr algn="just"/>
            <a:r>
              <a:rPr lang="es-MX" dirty="0"/>
              <a:t>Un protocolo encapsulado (o protocolo de pasajeros), como IPv4, IPv6, AppleTalk, </a:t>
            </a:r>
            <a:r>
              <a:rPr lang="es-MX" dirty="0" err="1"/>
              <a:t>DECnet</a:t>
            </a:r>
            <a:r>
              <a:rPr lang="es-MX" dirty="0"/>
              <a:t> o IPX</a:t>
            </a:r>
          </a:p>
          <a:p>
            <a:pPr algn="just"/>
            <a:r>
              <a:rPr lang="es-MX" dirty="0"/>
              <a:t>Un protocolo de encapsulación (o portadora), como GRE</a:t>
            </a:r>
          </a:p>
          <a:p>
            <a:pPr algn="just"/>
            <a:r>
              <a:rPr lang="es-MX" dirty="0"/>
              <a:t>Un protocolo de entrega de transporte, como IP, que es el protocolo que transporta al protocolo encapsulado</a:t>
            </a:r>
          </a:p>
          <a:p>
            <a:pPr algn="just"/>
            <a:endParaRPr lang="es-MX" dirty="0"/>
          </a:p>
        </p:txBody>
      </p:sp>
    </p:spTree>
    <p:extLst>
      <p:ext uri="{BB962C8B-B14F-4D97-AF65-F5344CB8AC3E}">
        <p14:creationId xmlns:p14="http://schemas.microsoft.com/office/powerpoint/2010/main" val="1182790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r"/>
            <a:r>
              <a:rPr lang="es-MX" dirty="0" smtClean="0"/>
              <a:t>Túnel GRE</a:t>
            </a:r>
            <a:endParaRPr lang="es-MX"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265" t="33310" r="10205" b="18947"/>
          <a:stretch/>
        </p:blipFill>
        <p:spPr bwMode="auto">
          <a:xfrm>
            <a:off x="2342266" y="1775998"/>
            <a:ext cx="6634309" cy="501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195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265</TotalTime>
  <Words>1696</Words>
  <Application>Microsoft Office PowerPoint</Application>
  <PresentationFormat>Panorámica</PresentationFormat>
  <Paragraphs>97</Paragraphs>
  <Slides>26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26</vt:i4>
      </vt:variant>
    </vt:vector>
  </HeadingPairs>
  <TitlesOfParts>
    <vt:vector size="29" baseType="lpstr">
      <vt:lpstr>Calibri</vt:lpstr>
      <vt:lpstr>Calibri Light</vt:lpstr>
      <vt:lpstr>Retrospección</vt:lpstr>
      <vt:lpstr>Seguridad de la conectividad site-to-site</vt:lpstr>
      <vt:lpstr>Introducción</vt:lpstr>
      <vt:lpstr>VPN </vt:lpstr>
      <vt:lpstr>VPN</vt:lpstr>
      <vt:lpstr>Beneficios de las VPN</vt:lpstr>
      <vt:lpstr>Tipos de VPN</vt:lpstr>
      <vt:lpstr>Tipos de VPN</vt:lpstr>
      <vt:lpstr>Túneles GRE</vt:lpstr>
      <vt:lpstr>Túnel GRE</vt:lpstr>
      <vt:lpstr>Características del Túnel GRE</vt:lpstr>
      <vt:lpstr>Configuración de Túnel GRE</vt:lpstr>
      <vt:lpstr>Configuración de Túnel GRE</vt:lpstr>
      <vt:lpstr>IPsec</vt:lpstr>
      <vt:lpstr>Servicios de IPsec</vt:lpstr>
      <vt:lpstr>Confidencialidad IPsec</vt:lpstr>
      <vt:lpstr>Tipos de cifrado</vt:lpstr>
      <vt:lpstr>Tipos de cifrado (cont)</vt:lpstr>
      <vt:lpstr>Integridad de datos</vt:lpstr>
      <vt:lpstr>Algoritmos de Hash</vt:lpstr>
      <vt:lpstr>VPN</vt:lpstr>
      <vt:lpstr>VPN con SSL de Cisco</vt:lpstr>
      <vt:lpstr>Presentación de PowerPoint</vt:lpstr>
      <vt:lpstr>VPN con SSL de Cisco</vt:lpstr>
      <vt:lpstr>Cisco Easy VPN</vt:lpstr>
      <vt:lpstr>Cisco Easy VPN</vt:lpstr>
      <vt:lpstr>Cliente Cisco VPN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de la conectividad site-to-site</dc:title>
  <dc:creator>Microsoft</dc:creator>
  <cp:lastModifiedBy>Microsoft</cp:lastModifiedBy>
  <cp:revision>33</cp:revision>
  <dcterms:created xsi:type="dcterms:W3CDTF">2016-10-18T20:35:50Z</dcterms:created>
  <dcterms:modified xsi:type="dcterms:W3CDTF">2016-11-07T02:45:17Z</dcterms:modified>
</cp:coreProperties>
</file>